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8"/>
  </p:notesMasterIdLst>
  <p:handoutMasterIdLst>
    <p:handoutMasterId r:id="rId19"/>
  </p:handoutMasterIdLst>
  <p:sldIdLst>
    <p:sldId id="563" r:id="rId2"/>
    <p:sldId id="814" r:id="rId3"/>
    <p:sldId id="785" r:id="rId4"/>
    <p:sldId id="813" r:id="rId5"/>
    <p:sldId id="815" r:id="rId6"/>
    <p:sldId id="789" r:id="rId7"/>
    <p:sldId id="787" r:id="rId8"/>
    <p:sldId id="817" r:id="rId9"/>
    <p:sldId id="822" r:id="rId10"/>
    <p:sldId id="820" r:id="rId11"/>
    <p:sldId id="821" r:id="rId12"/>
    <p:sldId id="823" r:id="rId13"/>
    <p:sldId id="824" r:id="rId14"/>
    <p:sldId id="825" r:id="rId15"/>
    <p:sldId id="780" r:id="rId16"/>
    <p:sldId id="786" r:id="rId17"/>
  </p:sldIdLst>
  <p:sldSz cx="9144000" cy="6858000" type="screen4x3"/>
  <p:notesSz cx="9926638" cy="6797675"/>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zden Yavaş" initials="ÖY" lastIdx="2" clrIdx="0">
    <p:extLst>
      <p:ext uri="{19B8F6BF-5375-455C-9EA6-DF929625EA0E}">
        <p15:presenceInfo xmlns:p15="http://schemas.microsoft.com/office/powerpoint/2012/main" xmlns="" userId="S-1-5-21-737615100-1034497001-1785556104-192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CD4"/>
    <a:srgbClr val="DA0A00"/>
    <a:srgbClr val="F00B00"/>
    <a:srgbClr val="FE0C00"/>
    <a:srgbClr val="A5996D"/>
    <a:srgbClr val="808080"/>
    <a:srgbClr val="FF8409"/>
    <a:srgbClr val="EE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6433" autoAdjust="0"/>
  </p:normalViewPr>
  <p:slideViewPr>
    <p:cSldViewPr>
      <p:cViewPr>
        <p:scale>
          <a:sx n="70" d="100"/>
          <a:sy n="70" d="100"/>
        </p:scale>
        <p:origin x="-1368" y="-132"/>
      </p:cViewPr>
      <p:guideLst>
        <p:guide orient="horz" pos="2160"/>
        <p:guide pos="2880"/>
      </p:guideLst>
    </p:cSldViewPr>
  </p:slideViewPr>
  <p:outlineViewPr>
    <p:cViewPr>
      <p:scale>
        <a:sx n="33" d="100"/>
        <a:sy n="33" d="100"/>
      </p:scale>
      <p:origin x="0" y="1692"/>
    </p:cViewPr>
  </p:outlineViewPr>
  <p:notesTextViewPr>
    <p:cViewPr>
      <p:scale>
        <a:sx n="20" d="100"/>
        <a:sy n="20" d="100"/>
      </p:scale>
      <p:origin x="0" y="0"/>
    </p:cViewPr>
  </p:notesTextViewPr>
  <p:sorterViewPr>
    <p:cViewPr>
      <p:scale>
        <a:sx n="100" d="100"/>
        <a:sy n="100" d="100"/>
      </p:scale>
      <p:origin x="0" y="0"/>
    </p:cViewPr>
  </p:sorterViewPr>
  <p:notesViewPr>
    <p:cSldViewPr>
      <p:cViewPr varScale="1">
        <p:scale>
          <a:sx n="90" d="100"/>
          <a:sy n="90" d="100"/>
        </p:scale>
        <p:origin x="-3846" y="-12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B40EC-99F6-43C5-ACE7-CDE8FE67A3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F35C7D25-3397-4E47-953D-3B9365DEA03D}" type="pres">
      <dgm:prSet presAssocID="{8BAB40EC-99F6-43C5-ACE7-CDE8FE67A3CD}" presName="linear" presStyleCnt="0">
        <dgm:presLayoutVars>
          <dgm:animLvl val="lvl"/>
          <dgm:resizeHandles val="exact"/>
        </dgm:presLayoutVars>
      </dgm:prSet>
      <dgm:spPr/>
      <dgm:t>
        <a:bodyPr/>
        <a:lstStyle/>
        <a:p>
          <a:endParaRPr lang="tr-TR"/>
        </a:p>
      </dgm:t>
    </dgm:pt>
  </dgm:ptLst>
  <dgm:cxnLst>
    <dgm:cxn modelId="{95D73B75-1082-43E6-A329-B471C0BB8E63}" type="presOf" srcId="{8BAB40EC-99F6-43C5-ACE7-CDE8FE67A3CD}" destId="{F35C7D25-3397-4E47-953D-3B9365DEA03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203A5-2D7F-4A07-AB5B-AA06849FE71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tr-TR"/>
        </a:p>
      </dgm:t>
    </dgm:pt>
    <dgm:pt modelId="{166B3183-CC87-4F1C-9665-43FE66F1273E}">
      <dgm:prSet phldrT="[Metin]"/>
      <dgm:spPr/>
      <dgm:t>
        <a:bodyPr/>
        <a:lstStyle/>
        <a:p>
          <a:r>
            <a:rPr lang="tr-TR" dirty="0" smtClean="0"/>
            <a:t>Mesafeli sözleşme kuruldu</a:t>
          </a:r>
          <a:endParaRPr lang="tr-TR" dirty="0"/>
        </a:p>
      </dgm:t>
    </dgm:pt>
    <dgm:pt modelId="{0411F341-CA26-4730-A96D-4DB1EA7F9255}" type="parTrans" cxnId="{6FA28F0B-301C-4D06-88FE-E47DCC834181}">
      <dgm:prSet/>
      <dgm:spPr/>
      <dgm:t>
        <a:bodyPr/>
        <a:lstStyle/>
        <a:p>
          <a:endParaRPr lang="tr-TR"/>
        </a:p>
      </dgm:t>
    </dgm:pt>
    <dgm:pt modelId="{4B138B90-A987-4510-8A1B-9526B331409C}" type="sibTrans" cxnId="{6FA28F0B-301C-4D06-88FE-E47DCC834181}">
      <dgm:prSet/>
      <dgm:spPr/>
      <dgm:t>
        <a:bodyPr/>
        <a:lstStyle/>
        <a:p>
          <a:endParaRPr lang="tr-TR"/>
        </a:p>
      </dgm:t>
    </dgm:pt>
    <dgm:pt modelId="{D56B7225-385B-4855-A330-76BAD31B1EAF}">
      <dgm:prSet phldrT="[Metin]" custT="1"/>
      <dgm:spPr/>
      <dgm:t>
        <a:bodyPr/>
        <a:lstStyle/>
        <a:p>
          <a:pPr algn="ctr"/>
          <a:r>
            <a:rPr lang="tr-TR" sz="2000" b="1" kern="1200" dirty="0" smtClean="0">
              <a:solidFill>
                <a:schemeClr val="tx2"/>
              </a:solidFill>
              <a:latin typeface="Arial" panose="020B0604020202020204" pitchFamily="34" charset="0"/>
              <a:ea typeface="+mn-ea"/>
              <a:cs typeface="Arial" panose="020B0604020202020204" pitchFamily="34" charset="0"/>
            </a:rPr>
            <a:t>30 gün içinde ifa</a:t>
          </a:r>
          <a:endParaRPr lang="tr-TR" sz="2000" b="1" kern="1200" dirty="0">
            <a:solidFill>
              <a:schemeClr val="tx2"/>
            </a:solidFill>
            <a:latin typeface="Arial" panose="020B0604020202020204" pitchFamily="34" charset="0"/>
            <a:ea typeface="+mn-ea"/>
            <a:cs typeface="Arial" panose="020B0604020202020204" pitchFamily="34" charset="0"/>
          </a:endParaRPr>
        </a:p>
      </dgm:t>
    </dgm:pt>
    <dgm:pt modelId="{67B9B88C-4D4D-402A-8A21-859E18B2C0C0}" type="parTrans" cxnId="{C13C2454-CBFF-4D03-BE2A-D7AF5B4DE2BB}">
      <dgm:prSet/>
      <dgm:spPr/>
      <dgm:t>
        <a:bodyPr/>
        <a:lstStyle/>
        <a:p>
          <a:endParaRPr lang="tr-TR"/>
        </a:p>
      </dgm:t>
    </dgm:pt>
    <dgm:pt modelId="{6349ABAD-0CF3-4244-89ED-E326DEF704EA}" type="sibTrans" cxnId="{C13C2454-CBFF-4D03-BE2A-D7AF5B4DE2BB}">
      <dgm:prSet/>
      <dgm:spPr/>
      <dgm:t>
        <a:bodyPr/>
        <a:lstStyle/>
        <a:p>
          <a:endParaRPr lang="tr-TR"/>
        </a:p>
      </dgm:t>
    </dgm:pt>
    <dgm:pt modelId="{18C1F7BE-2B45-4D6F-8ED9-55C6A6DAB05D}">
      <dgm:prSet phldrT="[Metin]"/>
      <dgm:spPr/>
      <dgm:t>
        <a:bodyPr/>
        <a:lstStyle/>
        <a:p>
          <a:r>
            <a:rPr lang="tr-TR" dirty="0" smtClean="0"/>
            <a:t>Edimin imkansızlaştığı anlaşıldı</a:t>
          </a:r>
          <a:endParaRPr lang="tr-TR" dirty="0"/>
        </a:p>
      </dgm:t>
    </dgm:pt>
    <dgm:pt modelId="{34CA92B7-DBA3-4055-A3A9-2488E5220CF2}" type="parTrans" cxnId="{778FA6BB-7B8B-4306-920F-272AE1A92703}">
      <dgm:prSet/>
      <dgm:spPr/>
      <dgm:t>
        <a:bodyPr/>
        <a:lstStyle/>
        <a:p>
          <a:endParaRPr lang="tr-TR"/>
        </a:p>
      </dgm:t>
    </dgm:pt>
    <dgm:pt modelId="{E45392D2-B459-4DF7-A86C-21AAB2FC3BDD}" type="sibTrans" cxnId="{778FA6BB-7B8B-4306-920F-272AE1A92703}">
      <dgm:prSet/>
      <dgm:spPr/>
      <dgm:t>
        <a:bodyPr/>
        <a:lstStyle/>
        <a:p>
          <a:endParaRPr lang="tr-TR"/>
        </a:p>
      </dgm:t>
    </dgm:pt>
    <dgm:pt modelId="{653380E8-F1B5-4258-854E-0A55621B311F}">
      <dgm:prSet phldrT="[Metin]" custT="1"/>
      <dgm:spPr/>
      <dgm:t>
        <a:bodyPr/>
        <a:lstStyle/>
        <a:p>
          <a:pPr algn="ctr"/>
          <a:r>
            <a:rPr lang="tr-TR" sz="1400" b="1" dirty="0" smtClean="0">
              <a:solidFill>
                <a:schemeClr val="tx2"/>
              </a:solidFill>
              <a:latin typeface="Arial" panose="020B0604020202020204" pitchFamily="34" charset="0"/>
              <a:ea typeface="+mn-ea"/>
              <a:cs typeface="Arial" panose="020B0604020202020204" pitchFamily="34" charset="0"/>
            </a:rPr>
            <a:t>3 gün içinde tüketiciye bildirim</a:t>
          </a:r>
          <a:endParaRPr lang="tr-TR" sz="1400" dirty="0"/>
        </a:p>
      </dgm:t>
    </dgm:pt>
    <dgm:pt modelId="{BA04655F-1624-4150-9174-18BB7798806A}" type="parTrans" cxnId="{2FCDF4A6-C19F-4B61-BFAE-CE4BA8D2D1BD}">
      <dgm:prSet/>
      <dgm:spPr/>
      <dgm:t>
        <a:bodyPr/>
        <a:lstStyle/>
        <a:p>
          <a:endParaRPr lang="tr-TR"/>
        </a:p>
      </dgm:t>
    </dgm:pt>
    <dgm:pt modelId="{864DBC78-341F-4638-BFBD-741537A385CD}" type="sibTrans" cxnId="{2FCDF4A6-C19F-4B61-BFAE-CE4BA8D2D1BD}">
      <dgm:prSet/>
      <dgm:spPr/>
      <dgm:t>
        <a:bodyPr/>
        <a:lstStyle/>
        <a:p>
          <a:endParaRPr lang="tr-TR"/>
        </a:p>
      </dgm:t>
    </dgm:pt>
    <dgm:pt modelId="{76A8F189-1C56-49AA-B4D2-054216086C9F}">
      <dgm:prSet phldrT="[Metin]" custT="1"/>
      <dgm:spPr/>
      <dgm:t>
        <a:bodyPr/>
        <a:lstStyle/>
        <a:p>
          <a:r>
            <a:rPr lang="tr-TR" sz="1600" dirty="0" smtClean="0"/>
            <a:t>Malın stokta bulunmaması </a:t>
          </a:r>
        </a:p>
        <a:p>
          <a:r>
            <a:rPr lang="tr-TR" sz="1600" dirty="0" smtClean="0"/>
            <a:t>(edimin imkansızlaşması sayılmaz!)</a:t>
          </a:r>
          <a:endParaRPr lang="tr-TR" sz="1600" dirty="0"/>
        </a:p>
      </dgm:t>
    </dgm:pt>
    <dgm:pt modelId="{EA732BAB-7983-4790-8259-F89DDDD9BBBD}" type="parTrans" cxnId="{B7580BD4-7B12-48BE-BDAC-5140F34F25DC}">
      <dgm:prSet/>
      <dgm:spPr/>
      <dgm:t>
        <a:bodyPr/>
        <a:lstStyle/>
        <a:p>
          <a:endParaRPr lang="tr-TR"/>
        </a:p>
      </dgm:t>
    </dgm:pt>
    <dgm:pt modelId="{1F8FD4E1-9FBE-445B-ACA5-01B2AF911F6A}" type="sibTrans" cxnId="{B7580BD4-7B12-48BE-BDAC-5140F34F25DC}">
      <dgm:prSet/>
      <dgm:spPr/>
      <dgm:t>
        <a:bodyPr/>
        <a:lstStyle/>
        <a:p>
          <a:endParaRPr lang="tr-TR"/>
        </a:p>
      </dgm:t>
    </dgm:pt>
    <dgm:pt modelId="{C6094B1F-D208-40CF-A0CD-AA8CE1613EDB}">
      <dgm:prSet phldrT="[Metin]"/>
      <dgm:spPr/>
      <dgm:t>
        <a:bodyPr/>
        <a:lstStyle/>
        <a:p>
          <a:pPr algn="ctr"/>
          <a:r>
            <a:rPr lang="tr-TR" b="1" dirty="0" smtClean="0">
              <a:solidFill>
                <a:schemeClr val="tx2"/>
              </a:solidFill>
              <a:latin typeface="Arial" panose="020B0604020202020204" pitchFamily="34" charset="0"/>
              <a:ea typeface="+mn-ea"/>
              <a:cs typeface="Arial" panose="020B0604020202020204" pitchFamily="34" charset="0"/>
            </a:rPr>
            <a:t>BK uyarınca tazminat</a:t>
          </a:r>
          <a:endParaRPr lang="tr-TR" dirty="0"/>
        </a:p>
      </dgm:t>
    </dgm:pt>
    <dgm:pt modelId="{55DB739F-FAB1-4300-97F2-E76B0EF6E88F}" type="parTrans" cxnId="{DA746A3E-EADE-4974-8D2A-4BD0D8D58711}">
      <dgm:prSet/>
      <dgm:spPr/>
      <dgm:t>
        <a:bodyPr/>
        <a:lstStyle/>
        <a:p>
          <a:endParaRPr lang="tr-TR"/>
        </a:p>
      </dgm:t>
    </dgm:pt>
    <dgm:pt modelId="{F890854E-08A8-4E50-AC00-962831BFF083}" type="sibTrans" cxnId="{DA746A3E-EADE-4974-8D2A-4BD0D8D58711}">
      <dgm:prSet/>
      <dgm:spPr/>
      <dgm:t>
        <a:bodyPr/>
        <a:lstStyle/>
        <a:p>
          <a:endParaRPr lang="tr-TR"/>
        </a:p>
      </dgm:t>
    </dgm:pt>
    <dgm:pt modelId="{39F32C90-B2F5-49B4-B119-63DE1C7A53D7}">
      <dgm:prSet phldrT="[Metin]" custT="1"/>
      <dgm:spPr/>
      <dgm:t>
        <a:bodyPr/>
        <a:lstStyle/>
        <a:p>
          <a:pPr algn="ctr"/>
          <a:r>
            <a:rPr lang="tr-TR" sz="1400" b="1" dirty="0" smtClean="0">
              <a:solidFill>
                <a:schemeClr val="tx2"/>
              </a:solidFill>
              <a:latin typeface="Arial" panose="020B0604020202020204" pitchFamily="34" charset="0"/>
              <a:ea typeface="+mn-ea"/>
              <a:cs typeface="Arial" panose="020B0604020202020204" pitchFamily="34" charset="0"/>
            </a:rPr>
            <a:t>14 gün içinde bedel iadesi</a:t>
          </a:r>
          <a:endParaRPr lang="tr-TR" sz="1400" dirty="0"/>
        </a:p>
      </dgm:t>
    </dgm:pt>
    <dgm:pt modelId="{A8CE77F1-A801-4029-AD39-74741F018117}" type="parTrans" cxnId="{1924D63A-95C5-44F4-AD18-19DD44BE242C}">
      <dgm:prSet/>
      <dgm:spPr/>
      <dgm:t>
        <a:bodyPr/>
        <a:lstStyle/>
        <a:p>
          <a:endParaRPr lang="tr-TR"/>
        </a:p>
      </dgm:t>
    </dgm:pt>
    <dgm:pt modelId="{255A6518-BBCD-4C48-8836-3FBF5FD6515D}" type="sibTrans" cxnId="{1924D63A-95C5-44F4-AD18-19DD44BE242C}">
      <dgm:prSet/>
      <dgm:spPr/>
      <dgm:t>
        <a:bodyPr/>
        <a:lstStyle/>
        <a:p>
          <a:endParaRPr lang="tr-TR"/>
        </a:p>
      </dgm:t>
    </dgm:pt>
    <dgm:pt modelId="{009D5B67-B18F-4D13-8673-10A7840FDE77}">
      <dgm:prSet phldrT="[Metin]" custT="1"/>
      <dgm:spPr/>
      <dgm:t>
        <a:bodyPr/>
        <a:lstStyle/>
        <a:p>
          <a:pPr algn="ctr"/>
          <a:r>
            <a:rPr lang="tr-TR" sz="1400" b="1" dirty="0" smtClean="0">
              <a:solidFill>
                <a:schemeClr val="tx2"/>
              </a:solidFill>
              <a:latin typeface="Arial" panose="020B0604020202020204" pitchFamily="34" charset="0"/>
              <a:ea typeface="+mn-ea"/>
              <a:cs typeface="Arial" panose="020B0604020202020204" pitchFamily="34" charset="0"/>
            </a:rPr>
            <a:t> </a:t>
          </a:r>
          <a:r>
            <a:rPr lang="tr-TR" sz="2000" b="1" dirty="0" smtClean="0">
              <a:solidFill>
                <a:schemeClr val="tx2"/>
              </a:solidFill>
              <a:latin typeface="Arial" panose="020B0604020202020204" pitchFamily="34" charset="0"/>
              <a:ea typeface="+mn-ea"/>
              <a:cs typeface="Arial" panose="020B0604020202020204" pitchFamily="34" charset="0"/>
            </a:rPr>
            <a:t>+</a:t>
          </a:r>
          <a:endParaRPr lang="tr-TR" sz="2000" dirty="0"/>
        </a:p>
      </dgm:t>
    </dgm:pt>
    <dgm:pt modelId="{D9FA1E21-8FC8-484F-BA2D-1542067B70B1}" type="parTrans" cxnId="{2E437A1E-35F3-44BB-984B-17E252660E48}">
      <dgm:prSet/>
      <dgm:spPr/>
      <dgm:t>
        <a:bodyPr/>
        <a:lstStyle/>
        <a:p>
          <a:endParaRPr lang="tr-TR"/>
        </a:p>
      </dgm:t>
    </dgm:pt>
    <dgm:pt modelId="{F4569D36-22FD-43A1-9470-93003E729ADA}" type="sibTrans" cxnId="{2E437A1E-35F3-44BB-984B-17E252660E48}">
      <dgm:prSet/>
      <dgm:spPr/>
      <dgm:t>
        <a:bodyPr/>
        <a:lstStyle/>
        <a:p>
          <a:endParaRPr lang="tr-TR"/>
        </a:p>
      </dgm:t>
    </dgm:pt>
    <dgm:pt modelId="{8052419C-B30F-4557-B803-ED701F336077}" type="pres">
      <dgm:prSet presAssocID="{8EF203A5-2D7F-4A07-AB5B-AA06849FE71F}" presName="rootnode" presStyleCnt="0">
        <dgm:presLayoutVars>
          <dgm:chMax/>
          <dgm:chPref/>
          <dgm:dir/>
          <dgm:animLvl val="lvl"/>
        </dgm:presLayoutVars>
      </dgm:prSet>
      <dgm:spPr/>
      <dgm:t>
        <a:bodyPr/>
        <a:lstStyle/>
        <a:p>
          <a:endParaRPr lang="tr-TR"/>
        </a:p>
      </dgm:t>
    </dgm:pt>
    <dgm:pt modelId="{302A0D07-BC37-4ECB-AECA-DA407CBDB18C}" type="pres">
      <dgm:prSet presAssocID="{166B3183-CC87-4F1C-9665-43FE66F1273E}" presName="composite" presStyleCnt="0"/>
      <dgm:spPr/>
    </dgm:pt>
    <dgm:pt modelId="{4F9F0A80-8487-4646-B27D-A18EC320E709}" type="pres">
      <dgm:prSet presAssocID="{166B3183-CC87-4F1C-9665-43FE66F1273E}" presName="bentUpArrow1" presStyleLbl="alignImgPlace1" presStyleIdx="0" presStyleCnt="2"/>
      <dgm:spPr/>
    </dgm:pt>
    <dgm:pt modelId="{F77F86F3-A8D2-4E47-8D29-74C2DD9801F4}" type="pres">
      <dgm:prSet presAssocID="{166B3183-CC87-4F1C-9665-43FE66F1273E}" presName="ParentText" presStyleLbl="node1" presStyleIdx="0" presStyleCnt="3">
        <dgm:presLayoutVars>
          <dgm:chMax val="1"/>
          <dgm:chPref val="1"/>
          <dgm:bulletEnabled val="1"/>
        </dgm:presLayoutVars>
      </dgm:prSet>
      <dgm:spPr/>
      <dgm:t>
        <a:bodyPr/>
        <a:lstStyle/>
        <a:p>
          <a:endParaRPr lang="tr-TR"/>
        </a:p>
      </dgm:t>
    </dgm:pt>
    <dgm:pt modelId="{C2D7F62C-3AD7-4527-83A6-CC2CB9F36DDE}" type="pres">
      <dgm:prSet presAssocID="{166B3183-CC87-4F1C-9665-43FE66F1273E}" presName="ChildText" presStyleLbl="revTx" presStyleIdx="0" presStyleCnt="3">
        <dgm:presLayoutVars>
          <dgm:chMax val="0"/>
          <dgm:chPref val="0"/>
          <dgm:bulletEnabled val="1"/>
        </dgm:presLayoutVars>
      </dgm:prSet>
      <dgm:spPr/>
      <dgm:t>
        <a:bodyPr/>
        <a:lstStyle/>
        <a:p>
          <a:endParaRPr lang="tr-TR"/>
        </a:p>
      </dgm:t>
    </dgm:pt>
    <dgm:pt modelId="{44DB4AAF-D621-4A89-8E62-DE656DD4B9BE}" type="pres">
      <dgm:prSet presAssocID="{4B138B90-A987-4510-8A1B-9526B331409C}" presName="sibTrans" presStyleCnt="0"/>
      <dgm:spPr/>
    </dgm:pt>
    <dgm:pt modelId="{8A761A92-E7A2-4A1E-9381-B0CDB320135C}" type="pres">
      <dgm:prSet presAssocID="{18C1F7BE-2B45-4D6F-8ED9-55C6A6DAB05D}" presName="composite" presStyleCnt="0"/>
      <dgm:spPr/>
    </dgm:pt>
    <dgm:pt modelId="{DD945331-3840-4C91-B89C-40EA795B262A}" type="pres">
      <dgm:prSet presAssocID="{18C1F7BE-2B45-4D6F-8ED9-55C6A6DAB05D}" presName="bentUpArrow1" presStyleLbl="alignImgPlace1" presStyleIdx="1" presStyleCnt="2"/>
      <dgm:spPr/>
    </dgm:pt>
    <dgm:pt modelId="{CF6B2195-C575-485F-80B4-C3721D4ADFB9}" type="pres">
      <dgm:prSet presAssocID="{18C1F7BE-2B45-4D6F-8ED9-55C6A6DAB05D}" presName="ParentText" presStyleLbl="node1" presStyleIdx="1" presStyleCnt="3">
        <dgm:presLayoutVars>
          <dgm:chMax val="1"/>
          <dgm:chPref val="1"/>
          <dgm:bulletEnabled val="1"/>
        </dgm:presLayoutVars>
      </dgm:prSet>
      <dgm:spPr/>
      <dgm:t>
        <a:bodyPr/>
        <a:lstStyle/>
        <a:p>
          <a:endParaRPr lang="tr-TR"/>
        </a:p>
      </dgm:t>
    </dgm:pt>
    <dgm:pt modelId="{70C11729-8324-4EAC-BA42-2A90036C16CB}" type="pres">
      <dgm:prSet presAssocID="{18C1F7BE-2B45-4D6F-8ED9-55C6A6DAB05D}" presName="ChildText" presStyleLbl="revTx" presStyleIdx="1" presStyleCnt="3" custScaleX="122239" custScaleY="131861" custLinFactNeighborX="14683" custLinFactNeighborY="-5380">
        <dgm:presLayoutVars>
          <dgm:chMax val="0"/>
          <dgm:chPref val="0"/>
          <dgm:bulletEnabled val="1"/>
        </dgm:presLayoutVars>
      </dgm:prSet>
      <dgm:spPr/>
      <dgm:t>
        <a:bodyPr/>
        <a:lstStyle/>
        <a:p>
          <a:endParaRPr lang="tr-TR"/>
        </a:p>
      </dgm:t>
    </dgm:pt>
    <dgm:pt modelId="{36A8098B-3D13-42BF-8BAC-FAC10CE3EE5F}" type="pres">
      <dgm:prSet presAssocID="{E45392D2-B459-4DF7-A86C-21AAB2FC3BDD}" presName="sibTrans" presStyleCnt="0"/>
      <dgm:spPr/>
    </dgm:pt>
    <dgm:pt modelId="{E42B0153-BBD4-44E4-B18B-A5B9394327D3}" type="pres">
      <dgm:prSet presAssocID="{76A8F189-1C56-49AA-B4D2-054216086C9F}" presName="composite" presStyleCnt="0"/>
      <dgm:spPr/>
    </dgm:pt>
    <dgm:pt modelId="{0C582BB6-D8F0-4979-8B4D-F339448A1B40}" type="pres">
      <dgm:prSet presAssocID="{76A8F189-1C56-49AA-B4D2-054216086C9F}" presName="ParentText" presStyleLbl="node1" presStyleIdx="2" presStyleCnt="3" custScaleX="164905">
        <dgm:presLayoutVars>
          <dgm:chMax val="1"/>
          <dgm:chPref val="1"/>
          <dgm:bulletEnabled val="1"/>
        </dgm:presLayoutVars>
      </dgm:prSet>
      <dgm:spPr/>
      <dgm:t>
        <a:bodyPr/>
        <a:lstStyle/>
        <a:p>
          <a:endParaRPr lang="tr-TR"/>
        </a:p>
      </dgm:t>
    </dgm:pt>
    <dgm:pt modelId="{8A1696C9-EA3E-4E5E-AF51-F449C9991419}" type="pres">
      <dgm:prSet presAssocID="{76A8F189-1C56-49AA-B4D2-054216086C9F}" presName="FinalChildText" presStyleLbl="revTx" presStyleIdx="2" presStyleCnt="3" custLinFactNeighborX="46177" custLinFactNeighborY="-215">
        <dgm:presLayoutVars>
          <dgm:chMax val="0"/>
          <dgm:chPref val="0"/>
          <dgm:bulletEnabled val="1"/>
        </dgm:presLayoutVars>
      </dgm:prSet>
      <dgm:spPr/>
      <dgm:t>
        <a:bodyPr/>
        <a:lstStyle/>
        <a:p>
          <a:endParaRPr lang="tr-TR"/>
        </a:p>
      </dgm:t>
    </dgm:pt>
  </dgm:ptLst>
  <dgm:cxnLst>
    <dgm:cxn modelId="{6FA28F0B-301C-4D06-88FE-E47DCC834181}" srcId="{8EF203A5-2D7F-4A07-AB5B-AA06849FE71F}" destId="{166B3183-CC87-4F1C-9665-43FE66F1273E}" srcOrd="0" destOrd="0" parTransId="{0411F341-CA26-4730-A96D-4DB1EA7F9255}" sibTransId="{4B138B90-A987-4510-8A1B-9526B331409C}"/>
    <dgm:cxn modelId="{1924D63A-95C5-44F4-AD18-19DD44BE242C}" srcId="{18C1F7BE-2B45-4D6F-8ED9-55C6A6DAB05D}" destId="{39F32C90-B2F5-49B4-B119-63DE1C7A53D7}" srcOrd="2" destOrd="0" parTransId="{A8CE77F1-A801-4029-AD39-74741F018117}" sibTransId="{255A6518-BBCD-4C48-8836-3FBF5FD6515D}"/>
    <dgm:cxn modelId="{0126D31F-952D-4226-9CF3-08052A52C5C9}" type="presOf" srcId="{C6094B1F-D208-40CF-A0CD-AA8CE1613EDB}" destId="{8A1696C9-EA3E-4E5E-AF51-F449C9991419}" srcOrd="0" destOrd="0" presId="urn:microsoft.com/office/officeart/2005/8/layout/StepDownProcess"/>
    <dgm:cxn modelId="{ACB92DB4-0969-4809-84D9-C79CE41755EC}" type="presOf" srcId="{18C1F7BE-2B45-4D6F-8ED9-55C6A6DAB05D}" destId="{CF6B2195-C575-485F-80B4-C3721D4ADFB9}" srcOrd="0" destOrd="0" presId="urn:microsoft.com/office/officeart/2005/8/layout/StepDownProcess"/>
    <dgm:cxn modelId="{A39F8860-601B-4AE5-AC24-CD2FF870589A}" type="presOf" srcId="{D56B7225-385B-4855-A330-76BAD31B1EAF}" destId="{C2D7F62C-3AD7-4527-83A6-CC2CB9F36DDE}" srcOrd="0" destOrd="0" presId="urn:microsoft.com/office/officeart/2005/8/layout/StepDownProcess"/>
    <dgm:cxn modelId="{B7580BD4-7B12-48BE-BDAC-5140F34F25DC}" srcId="{8EF203A5-2D7F-4A07-AB5B-AA06849FE71F}" destId="{76A8F189-1C56-49AA-B4D2-054216086C9F}" srcOrd="2" destOrd="0" parTransId="{EA732BAB-7983-4790-8259-F89DDDD9BBBD}" sibTransId="{1F8FD4E1-9FBE-445B-ACA5-01B2AF911F6A}"/>
    <dgm:cxn modelId="{B94303D3-823A-4459-8FD0-AC13B9342919}" type="presOf" srcId="{653380E8-F1B5-4258-854E-0A55621B311F}" destId="{70C11729-8324-4EAC-BA42-2A90036C16CB}" srcOrd="0" destOrd="0" presId="urn:microsoft.com/office/officeart/2005/8/layout/StepDownProcess"/>
    <dgm:cxn modelId="{2E437A1E-35F3-44BB-984B-17E252660E48}" srcId="{18C1F7BE-2B45-4D6F-8ED9-55C6A6DAB05D}" destId="{009D5B67-B18F-4D13-8673-10A7840FDE77}" srcOrd="1" destOrd="0" parTransId="{D9FA1E21-8FC8-484F-BA2D-1542067B70B1}" sibTransId="{F4569D36-22FD-43A1-9470-93003E729ADA}"/>
    <dgm:cxn modelId="{69DE18A0-D836-4ECE-9C7A-D3000B9CC2F3}" type="presOf" srcId="{8EF203A5-2D7F-4A07-AB5B-AA06849FE71F}" destId="{8052419C-B30F-4557-B803-ED701F336077}" srcOrd="0" destOrd="0" presId="urn:microsoft.com/office/officeart/2005/8/layout/StepDownProcess"/>
    <dgm:cxn modelId="{265F26F7-C875-48EA-888C-2AADF1D6844B}" type="presOf" srcId="{009D5B67-B18F-4D13-8673-10A7840FDE77}" destId="{70C11729-8324-4EAC-BA42-2A90036C16CB}" srcOrd="0" destOrd="1" presId="urn:microsoft.com/office/officeart/2005/8/layout/StepDownProcess"/>
    <dgm:cxn modelId="{DA746A3E-EADE-4974-8D2A-4BD0D8D58711}" srcId="{76A8F189-1C56-49AA-B4D2-054216086C9F}" destId="{C6094B1F-D208-40CF-A0CD-AA8CE1613EDB}" srcOrd="0" destOrd="0" parTransId="{55DB739F-FAB1-4300-97F2-E76B0EF6E88F}" sibTransId="{F890854E-08A8-4E50-AC00-962831BFF083}"/>
    <dgm:cxn modelId="{778FA6BB-7B8B-4306-920F-272AE1A92703}" srcId="{8EF203A5-2D7F-4A07-AB5B-AA06849FE71F}" destId="{18C1F7BE-2B45-4D6F-8ED9-55C6A6DAB05D}" srcOrd="1" destOrd="0" parTransId="{34CA92B7-DBA3-4055-A3A9-2488E5220CF2}" sibTransId="{E45392D2-B459-4DF7-A86C-21AAB2FC3BDD}"/>
    <dgm:cxn modelId="{2FCDF4A6-C19F-4B61-BFAE-CE4BA8D2D1BD}" srcId="{18C1F7BE-2B45-4D6F-8ED9-55C6A6DAB05D}" destId="{653380E8-F1B5-4258-854E-0A55621B311F}" srcOrd="0" destOrd="0" parTransId="{BA04655F-1624-4150-9174-18BB7798806A}" sibTransId="{864DBC78-341F-4638-BFBD-741537A385CD}"/>
    <dgm:cxn modelId="{BE627D52-95E9-4517-8A7F-25745FF6F9EA}" type="presOf" srcId="{166B3183-CC87-4F1C-9665-43FE66F1273E}" destId="{F77F86F3-A8D2-4E47-8D29-74C2DD9801F4}" srcOrd="0" destOrd="0" presId="urn:microsoft.com/office/officeart/2005/8/layout/StepDownProcess"/>
    <dgm:cxn modelId="{C13C2454-CBFF-4D03-BE2A-D7AF5B4DE2BB}" srcId="{166B3183-CC87-4F1C-9665-43FE66F1273E}" destId="{D56B7225-385B-4855-A330-76BAD31B1EAF}" srcOrd="0" destOrd="0" parTransId="{67B9B88C-4D4D-402A-8A21-859E18B2C0C0}" sibTransId="{6349ABAD-0CF3-4244-89ED-E326DEF704EA}"/>
    <dgm:cxn modelId="{1131E8E7-E41C-429C-B967-AB223FC61E20}" type="presOf" srcId="{76A8F189-1C56-49AA-B4D2-054216086C9F}" destId="{0C582BB6-D8F0-4979-8B4D-F339448A1B40}" srcOrd="0" destOrd="0" presId="urn:microsoft.com/office/officeart/2005/8/layout/StepDownProcess"/>
    <dgm:cxn modelId="{8B03F4A8-DE9C-4B08-80B9-F6D2E0912775}" type="presOf" srcId="{39F32C90-B2F5-49B4-B119-63DE1C7A53D7}" destId="{70C11729-8324-4EAC-BA42-2A90036C16CB}" srcOrd="0" destOrd="2" presId="urn:microsoft.com/office/officeart/2005/8/layout/StepDownProcess"/>
    <dgm:cxn modelId="{C8AF50FB-9E66-42C1-BD6D-D2FBBD93346B}" type="presParOf" srcId="{8052419C-B30F-4557-B803-ED701F336077}" destId="{302A0D07-BC37-4ECB-AECA-DA407CBDB18C}" srcOrd="0" destOrd="0" presId="urn:microsoft.com/office/officeart/2005/8/layout/StepDownProcess"/>
    <dgm:cxn modelId="{164A2193-FEB3-4AAB-813F-8B3304303F0C}" type="presParOf" srcId="{302A0D07-BC37-4ECB-AECA-DA407CBDB18C}" destId="{4F9F0A80-8487-4646-B27D-A18EC320E709}" srcOrd="0" destOrd="0" presId="urn:microsoft.com/office/officeart/2005/8/layout/StepDownProcess"/>
    <dgm:cxn modelId="{AD5C2C44-4E60-45A1-8EF1-BA698D015820}" type="presParOf" srcId="{302A0D07-BC37-4ECB-AECA-DA407CBDB18C}" destId="{F77F86F3-A8D2-4E47-8D29-74C2DD9801F4}" srcOrd="1" destOrd="0" presId="urn:microsoft.com/office/officeart/2005/8/layout/StepDownProcess"/>
    <dgm:cxn modelId="{4F2FF8B3-0C07-4FD8-A0C6-CA4A781CC160}" type="presParOf" srcId="{302A0D07-BC37-4ECB-AECA-DA407CBDB18C}" destId="{C2D7F62C-3AD7-4527-83A6-CC2CB9F36DDE}" srcOrd="2" destOrd="0" presId="urn:microsoft.com/office/officeart/2005/8/layout/StepDownProcess"/>
    <dgm:cxn modelId="{26857EF0-72BD-412F-A76F-8CDAD3B61C0A}" type="presParOf" srcId="{8052419C-B30F-4557-B803-ED701F336077}" destId="{44DB4AAF-D621-4A89-8E62-DE656DD4B9BE}" srcOrd="1" destOrd="0" presId="urn:microsoft.com/office/officeart/2005/8/layout/StepDownProcess"/>
    <dgm:cxn modelId="{284149F9-745D-45E1-9ACD-FA87BA327C2E}" type="presParOf" srcId="{8052419C-B30F-4557-B803-ED701F336077}" destId="{8A761A92-E7A2-4A1E-9381-B0CDB320135C}" srcOrd="2" destOrd="0" presId="urn:microsoft.com/office/officeart/2005/8/layout/StepDownProcess"/>
    <dgm:cxn modelId="{1A5B4E3A-A889-4C3D-9C72-AEFBA2E1C79B}" type="presParOf" srcId="{8A761A92-E7A2-4A1E-9381-B0CDB320135C}" destId="{DD945331-3840-4C91-B89C-40EA795B262A}" srcOrd="0" destOrd="0" presId="urn:microsoft.com/office/officeart/2005/8/layout/StepDownProcess"/>
    <dgm:cxn modelId="{DAEDA079-81D5-4609-A7D3-E3531B2C089E}" type="presParOf" srcId="{8A761A92-E7A2-4A1E-9381-B0CDB320135C}" destId="{CF6B2195-C575-485F-80B4-C3721D4ADFB9}" srcOrd="1" destOrd="0" presId="urn:microsoft.com/office/officeart/2005/8/layout/StepDownProcess"/>
    <dgm:cxn modelId="{95C7D464-91AD-4D36-9C61-D2ED23AB0831}" type="presParOf" srcId="{8A761A92-E7A2-4A1E-9381-B0CDB320135C}" destId="{70C11729-8324-4EAC-BA42-2A90036C16CB}" srcOrd="2" destOrd="0" presId="urn:microsoft.com/office/officeart/2005/8/layout/StepDownProcess"/>
    <dgm:cxn modelId="{319A7193-6353-4776-BE07-354A17AE1648}" type="presParOf" srcId="{8052419C-B30F-4557-B803-ED701F336077}" destId="{36A8098B-3D13-42BF-8BAC-FAC10CE3EE5F}" srcOrd="3" destOrd="0" presId="urn:microsoft.com/office/officeart/2005/8/layout/StepDownProcess"/>
    <dgm:cxn modelId="{7FE8EBAF-4F74-4210-9677-ADB65ABAFC89}" type="presParOf" srcId="{8052419C-B30F-4557-B803-ED701F336077}" destId="{E42B0153-BBD4-44E4-B18B-A5B9394327D3}" srcOrd="4" destOrd="0" presId="urn:microsoft.com/office/officeart/2005/8/layout/StepDownProcess"/>
    <dgm:cxn modelId="{D50F7073-440B-4838-A5D3-37219B25648E}" type="presParOf" srcId="{E42B0153-BBD4-44E4-B18B-A5B9394327D3}" destId="{0C582BB6-D8F0-4979-8B4D-F339448A1B40}" srcOrd="0" destOrd="0" presId="urn:microsoft.com/office/officeart/2005/8/layout/StepDownProcess"/>
    <dgm:cxn modelId="{8CB43B60-8ADD-42EE-A396-AA145168DFEA}" type="presParOf" srcId="{E42B0153-BBD4-44E4-B18B-A5B9394327D3}" destId="{8A1696C9-EA3E-4E5E-AF51-F449C999141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F0A80-8487-4646-B27D-A18EC320E709}">
      <dsp:nvSpPr>
        <dsp:cNvPr id="0" name=""/>
        <dsp:cNvSpPr/>
      </dsp:nvSpPr>
      <dsp:spPr>
        <a:xfrm rot="5400000">
          <a:off x="930414" y="1194381"/>
          <a:ext cx="1060255" cy="1207063"/>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7F86F3-A8D2-4E47-8D29-74C2DD9801F4}">
      <dsp:nvSpPr>
        <dsp:cNvPr id="0" name=""/>
        <dsp:cNvSpPr/>
      </dsp:nvSpPr>
      <dsp:spPr>
        <a:xfrm>
          <a:off x="649511" y="19066"/>
          <a:ext cx="1784846" cy="1249334"/>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Mesafeli sözleşme kuruldu</a:t>
          </a:r>
          <a:endParaRPr lang="tr-TR" sz="1900" kern="1200" dirty="0"/>
        </a:p>
      </dsp:txBody>
      <dsp:txXfrm>
        <a:off x="710509" y="80064"/>
        <a:ext cx="1662850" cy="1127338"/>
      </dsp:txXfrm>
    </dsp:sp>
    <dsp:sp modelId="{C2D7F62C-3AD7-4527-83A6-CC2CB9F36DDE}">
      <dsp:nvSpPr>
        <dsp:cNvPr id="0" name=""/>
        <dsp:cNvSpPr/>
      </dsp:nvSpPr>
      <dsp:spPr>
        <a:xfrm>
          <a:off x="2434358" y="138219"/>
          <a:ext cx="1298127" cy="100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ctr" defTabSz="889000">
            <a:lnSpc>
              <a:spcPct val="90000"/>
            </a:lnSpc>
            <a:spcBef>
              <a:spcPct val="0"/>
            </a:spcBef>
            <a:spcAft>
              <a:spcPct val="15000"/>
            </a:spcAft>
            <a:buChar char="••"/>
          </a:pPr>
          <a:r>
            <a:rPr lang="tr-TR" sz="2000" b="1" kern="1200" dirty="0" smtClean="0">
              <a:solidFill>
                <a:schemeClr val="tx2"/>
              </a:solidFill>
              <a:latin typeface="Arial" panose="020B0604020202020204" pitchFamily="34" charset="0"/>
              <a:ea typeface="+mn-ea"/>
              <a:cs typeface="Arial" panose="020B0604020202020204" pitchFamily="34" charset="0"/>
            </a:rPr>
            <a:t>30 gün içinde ifa</a:t>
          </a:r>
          <a:endParaRPr lang="tr-TR" sz="2000" b="1" kern="1200" dirty="0">
            <a:solidFill>
              <a:schemeClr val="tx2"/>
            </a:solidFill>
            <a:latin typeface="Arial" panose="020B0604020202020204" pitchFamily="34" charset="0"/>
            <a:ea typeface="+mn-ea"/>
            <a:cs typeface="Arial" panose="020B0604020202020204" pitchFamily="34" charset="0"/>
          </a:endParaRPr>
        </a:p>
      </dsp:txBody>
      <dsp:txXfrm>
        <a:off x="2434358" y="138219"/>
        <a:ext cx="1298127" cy="1009767"/>
      </dsp:txXfrm>
    </dsp:sp>
    <dsp:sp modelId="{DD945331-3840-4C91-B89C-40EA795B262A}">
      <dsp:nvSpPr>
        <dsp:cNvPr id="0" name=""/>
        <dsp:cNvSpPr/>
      </dsp:nvSpPr>
      <dsp:spPr>
        <a:xfrm rot="5400000">
          <a:off x="2410242" y="2639505"/>
          <a:ext cx="1060255" cy="1207063"/>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6B2195-C575-485F-80B4-C3721D4ADFB9}">
      <dsp:nvSpPr>
        <dsp:cNvPr id="0" name=""/>
        <dsp:cNvSpPr/>
      </dsp:nvSpPr>
      <dsp:spPr>
        <a:xfrm>
          <a:off x="2129339" y="1464190"/>
          <a:ext cx="1784846" cy="1249334"/>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Edimin imkansızlaştığı anlaşıldı</a:t>
          </a:r>
          <a:endParaRPr lang="tr-TR" sz="1900" kern="1200" dirty="0"/>
        </a:p>
      </dsp:txBody>
      <dsp:txXfrm>
        <a:off x="2190337" y="1525188"/>
        <a:ext cx="1662850" cy="1127338"/>
      </dsp:txXfrm>
    </dsp:sp>
    <dsp:sp modelId="{70C11729-8324-4EAC-BA42-2A90036C16CB}">
      <dsp:nvSpPr>
        <dsp:cNvPr id="0" name=""/>
        <dsp:cNvSpPr/>
      </dsp:nvSpPr>
      <dsp:spPr>
        <a:xfrm>
          <a:off x="3960444" y="1368156"/>
          <a:ext cx="1586818" cy="133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ctr" defTabSz="622300">
            <a:lnSpc>
              <a:spcPct val="90000"/>
            </a:lnSpc>
            <a:spcBef>
              <a:spcPct val="0"/>
            </a:spcBef>
            <a:spcAft>
              <a:spcPct val="15000"/>
            </a:spcAft>
            <a:buChar char="••"/>
          </a:pPr>
          <a:r>
            <a:rPr lang="tr-TR" sz="1400" b="1" kern="1200" dirty="0" smtClean="0">
              <a:solidFill>
                <a:schemeClr val="tx2"/>
              </a:solidFill>
              <a:latin typeface="Arial" panose="020B0604020202020204" pitchFamily="34" charset="0"/>
              <a:ea typeface="+mn-ea"/>
              <a:cs typeface="Arial" panose="020B0604020202020204" pitchFamily="34" charset="0"/>
            </a:rPr>
            <a:t>3 gün içinde tüketiciye bildirim</a:t>
          </a:r>
          <a:endParaRPr lang="tr-TR" sz="1400" kern="1200" dirty="0"/>
        </a:p>
        <a:p>
          <a:pPr marL="114300" lvl="1" indent="-114300" algn="ctr" defTabSz="622300">
            <a:lnSpc>
              <a:spcPct val="90000"/>
            </a:lnSpc>
            <a:spcBef>
              <a:spcPct val="0"/>
            </a:spcBef>
            <a:spcAft>
              <a:spcPct val="15000"/>
            </a:spcAft>
            <a:buChar char="••"/>
          </a:pPr>
          <a:r>
            <a:rPr lang="tr-TR" sz="1400" b="1" kern="1200" dirty="0" smtClean="0">
              <a:solidFill>
                <a:schemeClr val="tx2"/>
              </a:solidFill>
              <a:latin typeface="Arial" panose="020B0604020202020204" pitchFamily="34" charset="0"/>
              <a:ea typeface="+mn-ea"/>
              <a:cs typeface="Arial" panose="020B0604020202020204" pitchFamily="34" charset="0"/>
            </a:rPr>
            <a:t> </a:t>
          </a:r>
          <a:r>
            <a:rPr lang="tr-TR" sz="2000" b="1" kern="1200" dirty="0" smtClean="0">
              <a:solidFill>
                <a:schemeClr val="tx2"/>
              </a:solidFill>
              <a:latin typeface="Arial" panose="020B0604020202020204" pitchFamily="34" charset="0"/>
              <a:ea typeface="+mn-ea"/>
              <a:cs typeface="Arial" panose="020B0604020202020204" pitchFamily="34" charset="0"/>
            </a:rPr>
            <a:t>+</a:t>
          </a:r>
          <a:endParaRPr lang="tr-TR" sz="2000" kern="1200" dirty="0"/>
        </a:p>
        <a:p>
          <a:pPr marL="114300" lvl="1" indent="-114300" algn="ctr" defTabSz="622300">
            <a:lnSpc>
              <a:spcPct val="90000"/>
            </a:lnSpc>
            <a:spcBef>
              <a:spcPct val="0"/>
            </a:spcBef>
            <a:spcAft>
              <a:spcPct val="15000"/>
            </a:spcAft>
            <a:buChar char="••"/>
          </a:pPr>
          <a:r>
            <a:rPr lang="tr-TR" sz="1400" b="1" kern="1200" dirty="0" smtClean="0">
              <a:solidFill>
                <a:schemeClr val="tx2"/>
              </a:solidFill>
              <a:latin typeface="Arial" panose="020B0604020202020204" pitchFamily="34" charset="0"/>
              <a:ea typeface="+mn-ea"/>
              <a:cs typeface="Arial" panose="020B0604020202020204" pitchFamily="34" charset="0"/>
            </a:rPr>
            <a:t>14 gün içinde bedel iadesi</a:t>
          </a:r>
          <a:endParaRPr lang="tr-TR" sz="1400" kern="1200" dirty="0"/>
        </a:p>
      </dsp:txBody>
      <dsp:txXfrm>
        <a:off x="3960444" y="1368156"/>
        <a:ext cx="1586818" cy="1331489"/>
      </dsp:txXfrm>
    </dsp:sp>
    <dsp:sp modelId="{0C582BB6-D8F0-4979-8B4D-F339448A1B40}">
      <dsp:nvSpPr>
        <dsp:cNvPr id="0" name=""/>
        <dsp:cNvSpPr/>
      </dsp:nvSpPr>
      <dsp:spPr>
        <a:xfrm>
          <a:off x="3609166" y="2867606"/>
          <a:ext cx="2943301" cy="1249334"/>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Malın stokta bulunmaması </a:t>
          </a:r>
        </a:p>
        <a:p>
          <a:pPr lvl="0" algn="ctr" defTabSz="711200">
            <a:lnSpc>
              <a:spcPct val="90000"/>
            </a:lnSpc>
            <a:spcBef>
              <a:spcPct val="0"/>
            </a:spcBef>
            <a:spcAft>
              <a:spcPct val="35000"/>
            </a:spcAft>
          </a:pPr>
          <a:r>
            <a:rPr lang="tr-TR" sz="1600" kern="1200" dirty="0" smtClean="0"/>
            <a:t>(edimin imkansızlaşması sayılmaz!)</a:t>
          </a:r>
          <a:endParaRPr lang="tr-TR" sz="1600" kern="1200" dirty="0"/>
        </a:p>
      </dsp:txBody>
      <dsp:txXfrm>
        <a:off x="3670164" y="2928604"/>
        <a:ext cx="2821305" cy="1127338"/>
      </dsp:txXfrm>
    </dsp:sp>
    <dsp:sp modelId="{8A1696C9-EA3E-4E5E-AF51-F449C9991419}">
      <dsp:nvSpPr>
        <dsp:cNvPr id="0" name=""/>
        <dsp:cNvSpPr/>
      </dsp:nvSpPr>
      <dsp:spPr>
        <a:xfrm>
          <a:off x="6572677" y="2984587"/>
          <a:ext cx="1298127" cy="100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ctr" defTabSz="800100">
            <a:lnSpc>
              <a:spcPct val="90000"/>
            </a:lnSpc>
            <a:spcBef>
              <a:spcPct val="0"/>
            </a:spcBef>
            <a:spcAft>
              <a:spcPct val="15000"/>
            </a:spcAft>
            <a:buChar char="••"/>
          </a:pPr>
          <a:r>
            <a:rPr lang="tr-TR" sz="1800" b="1" kern="1200" dirty="0" smtClean="0">
              <a:solidFill>
                <a:schemeClr val="tx2"/>
              </a:solidFill>
              <a:latin typeface="Arial" panose="020B0604020202020204" pitchFamily="34" charset="0"/>
              <a:ea typeface="+mn-ea"/>
              <a:cs typeface="Arial" panose="020B0604020202020204" pitchFamily="34" charset="0"/>
            </a:rPr>
            <a:t>BK uyarınca tazminat</a:t>
          </a:r>
          <a:endParaRPr lang="tr-TR" sz="1800" kern="1200" dirty="0"/>
        </a:p>
      </dsp:txBody>
      <dsp:txXfrm>
        <a:off x="6572677" y="2984587"/>
        <a:ext cx="1298127" cy="10097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2418" name="Rectangle 2"/>
          <p:cNvSpPr>
            <a:spLocks noGrp="1" noChangeArrowheads="1"/>
          </p:cNvSpPr>
          <p:nvPr>
            <p:ph type="hdr" sz="quarter"/>
          </p:nvPr>
        </p:nvSpPr>
        <p:spPr bwMode="auto">
          <a:xfrm>
            <a:off x="0"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tr-TR"/>
          </a:p>
        </p:txBody>
      </p:sp>
      <p:sp>
        <p:nvSpPr>
          <p:cNvPr id="572419" name="Rectangle 3"/>
          <p:cNvSpPr>
            <a:spLocks noGrp="1" noChangeArrowheads="1"/>
          </p:cNvSpPr>
          <p:nvPr>
            <p:ph type="dt" sz="quarter" idx="1"/>
          </p:nvPr>
        </p:nvSpPr>
        <p:spPr bwMode="auto">
          <a:xfrm>
            <a:off x="5621696"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tr-TR"/>
          </a:p>
        </p:txBody>
      </p:sp>
      <p:sp>
        <p:nvSpPr>
          <p:cNvPr id="572420" name="Rectangle 4"/>
          <p:cNvSpPr>
            <a:spLocks noGrp="1" noChangeArrowheads="1"/>
          </p:cNvSpPr>
          <p:nvPr>
            <p:ph type="ftr" sz="quarter" idx="2"/>
          </p:nvPr>
        </p:nvSpPr>
        <p:spPr bwMode="auto">
          <a:xfrm>
            <a:off x="0"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tr-TR"/>
          </a:p>
        </p:txBody>
      </p:sp>
      <p:sp>
        <p:nvSpPr>
          <p:cNvPr id="572421" name="Rectangle 5"/>
          <p:cNvSpPr>
            <a:spLocks noGrp="1" noChangeArrowheads="1"/>
          </p:cNvSpPr>
          <p:nvPr>
            <p:ph type="sldNum" sz="quarter" idx="3"/>
          </p:nvPr>
        </p:nvSpPr>
        <p:spPr bwMode="auto">
          <a:xfrm>
            <a:off x="5621696"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10686B6C-9303-4BFE-978D-8D8E8FA311E1}" type="slidenum">
              <a:rPr lang="tr-TR"/>
              <a:pPr>
                <a:defRPr/>
              </a:pPr>
              <a:t>‹#›</a:t>
            </a:fld>
            <a:endParaRPr lang="tr-TR"/>
          </a:p>
        </p:txBody>
      </p:sp>
    </p:spTree>
    <p:extLst>
      <p:ext uri="{BB962C8B-B14F-4D97-AF65-F5344CB8AC3E}">
        <p14:creationId xmlns:p14="http://schemas.microsoft.com/office/powerpoint/2010/main" val="2128157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tr-TR"/>
          </a:p>
        </p:txBody>
      </p:sp>
      <p:sp>
        <p:nvSpPr>
          <p:cNvPr id="180227" name="Rectangle 3"/>
          <p:cNvSpPr>
            <a:spLocks noGrp="1" noChangeArrowheads="1"/>
          </p:cNvSpPr>
          <p:nvPr>
            <p:ph type="dt" idx="1"/>
          </p:nvPr>
        </p:nvSpPr>
        <p:spPr bwMode="auto">
          <a:xfrm>
            <a:off x="5621696"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tr-TR"/>
          </a:p>
        </p:txBody>
      </p:sp>
      <p:sp>
        <p:nvSpPr>
          <p:cNvPr id="14340"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9" name="Rectangle 5"/>
          <p:cNvSpPr>
            <a:spLocks noGrp="1" noChangeArrowheads="1"/>
          </p:cNvSpPr>
          <p:nvPr>
            <p:ph type="body" sz="quarter" idx="3"/>
          </p:nvPr>
        </p:nvSpPr>
        <p:spPr bwMode="auto">
          <a:xfrm>
            <a:off x="992201" y="3228705"/>
            <a:ext cx="7942238" cy="3059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80230" name="Rectangle 6"/>
          <p:cNvSpPr>
            <a:spLocks noGrp="1" noChangeArrowheads="1"/>
          </p:cNvSpPr>
          <p:nvPr>
            <p:ph type="ftr" sz="quarter" idx="4"/>
          </p:nvPr>
        </p:nvSpPr>
        <p:spPr bwMode="auto">
          <a:xfrm>
            <a:off x="0"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tr-TR"/>
          </a:p>
        </p:txBody>
      </p:sp>
      <p:sp>
        <p:nvSpPr>
          <p:cNvPr id="180231" name="Rectangle 7"/>
          <p:cNvSpPr>
            <a:spLocks noGrp="1" noChangeArrowheads="1"/>
          </p:cNvSpPr>
          <p:nvPr>
            <p:ph type="sldNum" sz="quarter" idx="5"/>
          </p:nvPr>
        </p:nvSpPr>
        <p:spPr bwMode="auto">
          <a:xfrm>
            <a:off x="5621696"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0A19AF20-1F70-4BB6-810C-88CDB3E73D33}" type="slidenum">
              <a:rPr lang="tr-TR"/>
              <a:pPr>
                <a:defRPr/>
              </a:pPr>
              <a:t>‹#›</a:t>
            </a:fld>
            <a:endParaRPr lang="tr-TR"/>
          </a:p>
        </p:txBody>
      </p:sp>
    </p:spTree>
    <p:extLst>
      <p:ext uri="{BB962C8B-B14F-4D97-AF65-F5344CB8AC3E}">
        <p14:creationId xmlns:p14="http://schemas.microsoft.com/office/powerpoint/2010/main" val="3454530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Görüntüsü Yer Tutucusu 1"/>
          <p:cNvSpPr>
            <a:spLocks noGrp="1" noRot="1" noChangeAspect="1" noTextEdit="1"/>
          </p:cNvSpPr>
          <p:nvPr>
            <p:ph type="sldImg"/>
          </p:nvPr>
        </p:nvSpPr>
        <p:spPr>
          <a:ln/>
        </p:spPr>
      </p:sp>
      <p:sp>
        <p:nvSpPr>
          <p:cNvPr id="1741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latin typeface="Arial" panose="020B0604020202020204" pitchFamily="34" charset="0"/>
            </a:endParaRPr>
          </a:p>
        </p:txBody>
      </p:sp>
      <p:sp>
        <p:nvSpPr>
          <p:cNvPr id="1741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9892E1-A305-4449-8BE8-A427FC7935BE}" type="slidenum">
              <a:rPr lang="tr-TR" altLang="tr-TR" smtClean="0"/>
              <a:pPr>
                <a:spcBef>
                  <a:spcPct val="0"/>
                </a:spcBef>
              </a:pPr>
              <a:t>1</a:t>
            </a:fld>
            <a:endParaRPr lang="tr-TR" altLang="tr-TR"/>
          </a:p>
        </p:txBody>
      </p:sp>
    </p:spTree>
    <p:extLst>
      <p:ext uri="{BB962C8B-B14F-4D97-AF65-F5344CB8AC3E}">
        <p14:creationId xmlns:p14="http://schemas.microsoft.com/office/powerpoint/2010/main" val="3917454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Görüntüsü Yer Tutucusu 1"/>
          <p:cNvSpPr>
            <a:spLocks noGrp="1" noRot="1" noChangeAspect="1" noTextEdit="1"/>
          </p:cNvSpPr>
          <p:nvPr>
            <p:ph type="sldImg"/>
          </p:nvPr>
        </p:nvSpPr>
        <p:spPr>
          <a:ln/>
        </p:spPr>
      </p:sp>
      <p:sp>
        <p:nvSpPr>
          <p:cNvPr id="2560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Tree>
    <p:extLst>
      <p:ext uri="{BB962C8B-B14F-4D97-AF65-F5344CB8AC3E}">
        <p14:creationId xmlns:p14="http://schemas.microsoft.com/office/powerpoint/2010/main" val="211059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Görüntüsü Yer Tutucusu 1"/>
          <p:cNvSpPr>
            <a:spLocks noGrp="1" noRot="1" noChangeAspect="1" noTextEdit="1"/>
          </p:cNvSpPr>
          <p:nvPr>
            <p:ph type="sldImg"/>
          </p:nvPr>
        </p:nvSpPr>
        <p:spPr>
          <a:ln/>
        </p:spPr>
      </p:sp>
      <p:sp>
        <p:nvSpPr>
          <p:cNvPr id="2560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Tree>
    <p:extLst>
      <p:ext uri="{BB962C8B-B14F-4D97-AF65-F5344CB8AC3E}">
        <p14:creationId xmlns:p14="http://schemas.microsoft.com/office/powerpoint/2010/main" val="59596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Görüntüsü Yer Tutucusu 1"/>
          <p:cNvSpPr>
            <a:spLocks noGrp="1" noRot="1" noChangeAspect="1" noTextEdit="1"/>
          </p:cNvSpPr>
          <p:nvPr>
            <p:ph type="sldImg"/>
          </p:nvPr>
        </p:nvSpPr>
        <p:spPr>
          <a:ln/>
        </p:spPr>
      </p:sp>
      <p:sp>
        <p:nvSpPr>
          <p:cNvPr id="2560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Tree>
    <p:extLst>
      <p:ext uri="{BB962C8B-B14F-4D97-AF65-F5344CB8AC3E}">
        <p14:creationId xmlns:p14="http://schemas.microsoft.com/office/powerpoint/2010/main" val="410709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Görüntüsü Yer Tutucusu 1"/>
          <p:cNvSpPr>
            <a:spLocks noGrp="1" noRot="1" noChangeAspect="1" noTextEdit="1"/>
          </p:cNvSpPr>
          <p:nvPr>
            <p:ph type="sldImg"/>
          </p:nvPr>
        </p:nvSpPr>
        <p:spPr>
          <a:ln/>
        </p:spPr>
      </p:sp>
      <p:sp>
        <p:nvSpPr>
          <p:cNvPr id="2560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Tree>
    <p:extLst>
      <p:ext uri="{BB962C8B-B14F-4D97-AF65-F5344CB8AC3E}">
        <p14:creationId xmlns:p14="http://schemas.microsoft.com/office/powerpoint/2010/main" val="356850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a:ln/>
        </p:spPr>
      </p:sp>
      <p:sp>
        <p:nvSpPr>
          <p:cNvPr id="19459"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800" dirty="0">
              <a:latin typeface="Arial" panose="020B0604020202020204" pitchFamily="34" charset="0"/>
            </a:endParaRPr>
          </a:p>
        </p:txBody>
      </p:sp>
    </p:spTree>
    <p:extLst>
      <p:ext uri="{BB962C8B-B14F-4D97-AF65-F5344CB8AC3E}">
        <p14:creationId xmlns:p14="http://schemas.microsoft.com/office/powerpoint/2010/main" val="53765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a:ln/>
        </p:spPr>
      </p:sp>
      <p:sp>
        <p:nvSpPr>
          <p:cNvPr id="19459"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800" dirty="0">
              <a:latin typeface="Arial" panose="020B0604020202020204" pitchFamily="34" charset="0"/>
            </a:endParaRPr>
          </a:p>
        </p:txBody>
      </p:sp>
    </p:spTree>
    <p:extLst>
      <p:ext uri="{BB962C8B-B14F-4D97-AF65-F5344CB8AC3E}">
        <p14:creationId xmlns:p14="http://schemas.microsoft.com/office/powerpoint/2010/main" val="131997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a:ln/>
        </p:spPr>
      </p:sp>
      <p:sp>
        <p:nvSpPr>
          <p:cNvPr id="19459"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800" dirty="0">
              <a:latin typeface="Arial" panose="020B0604020202020204" pitchFamily="34" charset="0"/>
            </a:endParaRPr>
          </a:p>
        </p:txBody>
      </p:sp>
    </p:spTree>
    <p:extLst>
      <p:ext uri="{BB962C8B-B14F-4D97-AF65-F5344CB8AC3E}">
        <p14:creationId xmlns:p14="http://schemas.microsoft.com/office/powerpoint/2010/main" val="177349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ln/>
        </p:spPr>
      </p:sp>
      <p:sp>
        <p:nvSpPr>
          <p:cNvPr id="2355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latin typeface="Arial" panose="020B0604020202020204" pitchFamily="34" charset="0"/>
            </a:endParaRPr>
          </a:p>
        </p:txBody>
      </p:sp>
    </p:spTree>
    <p:extLst>
      <p:ext uri="{BB962C8B-B14F-4D97-AF65-F5344CB8AC3E}">
        <p14:creationId xmlns:p14="http://schemas.microsoft.com/office/powerpoint/2010/main" val="127142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Görüntüsü Yer Tutucusu 1"/>
          <p:cNvSpPr>
            <a:spLocks noGrp="1" noRot="1" noChangeAspect="1" noTextEdit="1"/>
          </p:cNvSpPr>
          <p:nvPr>
            <p:ph type="sldImg"/>
          </p:nvPr>
        </p:nvSpPr>
        <p:spPr>
          <a:ln/>
        </p:spPr>
      </p:sp>
      <p:sp>
        <p:nvSpPr>
          <p:cNvPr id="2560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Tree>
    <p:extLst>
      <p:ext uri="{BB962C8B-B14F-4D97-AF65-F5344CB8AC3E}">
        <p14:creationId xmlns:p14="http://schemas.microsoft.com/office/powerpoint/2010/main" val="159697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Görüntüsü Yer Tutucusu 1"/>
          <p:cNvSpPr>
            <a:spLocks noGrp="1" noRot="1" noChangeAspect="1" noTextEdit="1"/>
          </p:cNvSpPr>
          <p:nvPr>
            <p:ph type="sldImg"/>
          </p:nvPr>
        </p:nvSpPr>
        <p:spPr>
          <a:ln/>
        </p:spPr>
      </p:sp>
      <p:sp>
        <p:nvSpPr>
          <p:cNvPr id="2560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Tree>
    <p:extLst>
      <p:ext uri="{BB962C8B-B14F-4D97-AF65-F5344CB8AC3E}">
        <p14:creationId xmlns:p14="http://schemas.microsoft.com/office/powerpoint/2010/main" val="402073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Görüntüsü Yer Tutucusu 1"/>
          <p:cNvSpPr>
            <a:spLocks noGrp="1" noRot="1" noChangeAspect="1" noTextEdit="1"/>
          </p:cNvSpPr>
          <p:nvPr>
            <p:ph type="sldImg"/>
          </p:nvPr>
        </p:nvSpPr>
        <p:spPr>
          <a:ln/>
        </p:spPr>
      </p:sp>
      <p:sp>
        <p:nvSpPr>
          <p:cNvPr id="2560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Tree>
    <p:extLst>
      <p:ext uri="{BB962C8B-B14F-4D97-AF65-F5344CB8AC3E}">
        <p14:creationId xmlns:p14="http://schemas.microsoft.com/office/powerpoint/2010/main" val="16847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Görüntüsü Yer Tutucusu 1"/>
          <p:cNvSpPr>
            <a:spLocks noGrp="1" noRot="1" noChangeAspect="1" noTextEdit="1"/>
          </p:cNvSpPr>
          <p:nvPr>
            <p:ph type="sldImg"/>
          </p:nvPr>
        </p:nvSpPr>
        <p:spPr>
          <a:ln/>
        </p:spPr>
      </p:sp>
      <p:sp>
        <p:nvSpPr>
          <p:cNvPr id="2560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Tree>
    <p:extLst>
      <p:ext uri="{BB962C8B-B14F-4D97-AF65-F5344CB8AC3E}">
        <p14:creationId xmlns:p14="http://schemas.microsoft.com/office/powerpoint/2010/main" val="138933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2" name="Title 1"/>
          <p:cNvSpPr>
            <a:spLocks noGrp="1"/>
          </p:cNvSpPr>
          <p:nvPr>
            <p:ph type="ctrTitle"/>
          </p:nvPr>
        </p:nvSpPr>
        <p:spPr>
          <a:xfrm>
            <a:off x="685800" y="1600201"/>
            <a:ext cx="7772400" cy="1780108"/>
          </a:xfrm>
        </p:spPr>
        <p:txBody>
          <a:bodyPr anchor="b">
            <a:normAutofit/>
          </a:bodyPr>
          <a:lstStyle>
            <a:lvl1pPr>
              <a:defRPr sz="440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tr-TR"/>
          </a:p>
        </p:txBody>
      </p:sp>
      <p:sp>
        <p:nvSpPr>
          <p:cNvPr id="13" name="Slide Number Placeholder 5"/>
          <p:cNvSpPr>
            <a:spLocks noGrp="1"/>
          </p:cNvSpPr>
          <p:nvPr>
            <p:ph type="sldNum" sz="quarter" idx="12"/>
          </p:nvPr>
        </p:nvSpPr>
        <p:spPr/>
        <p:txBody>
          <a:bodyPr/>
          <a:lstStyle>
            <a:lvl1pPr>
              <a:defRPr/>
            </a:lvl1pPr>
          </a:lstStyle>
          <a:p>
            <a:pPr>
              <a:defRPr/>
            </a:pPr>
            <a:fld id="{E628D926-3FCD-4575-BDDD-87FAB91869F8}" type="slidenum">
              <a:rPr lang="en-US"/>
              <a:pPr>
                <a:defRPr/>
              </a:pPr>
              <a:t>‹#›</a:t>
            </a:fld>
            <a:endParaRPr lang="en-US"/>
          </a:p>
        </p:txBody>
      </p:sp>
    </p:spTree>
    <p:extLst>
      <p:ext uri="{BB962C8B-B14F-4D97-AF65-F5344CB8AC3E}">
        <p14:creationId xmlns:p14="http://schemas.microsoft.com/office/powerpoint/2010/main" val="279614096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AA032F-33F4-4577-838D-718B1F66D195}" type="slidenum">
              <a:rPr lang="en-US"/>
              <a:pPr>
                <a:defRPr/>
              </a:pPr>
              <a:t>‹#›</a:t>
            </a:fld>
            <a:endParaRPr lang="en-US"/>
          </a:p>
        </p:txBody>
      </p:sp>
    </p:spTree>
    <p:extLst>
      <p:ext uri="{BB962C8B-B14F-4D97-AF65-F5344CB8AC3E}">
        <p14:creationId xmlns:p14="http://schemas.microsoft.com/office/powerpoint/2010/main" val="352394463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10" name="Freeform 19"/>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1447801"/>
            <a:ext cx="60198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C1F27A8-7728-4E64-AC12-37121579EA07}" type="slidenum">
              <a:rPr lang="en-US"/>
              <a:pPr>
                <a:defRPr/>
              </a:pPr>
              <a:t>‹#›</a:t>
            </a:fld>
            <a:endParaRPr lang="en-US"/>
          </a:p>
        </p:txBody>
      </p:sp>
    </p:spTree>
    <p:extLst>
      <p:ext uri="{BB962C8B-B14F-4D97-AF65-F5344CB8AC3E}">
        <p14:creationId xmlns:p14="http://schemas.microsoft.com/office/powerpoint/2010/main" val="273955561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6"/>
          <p:cNvSpPr>
            <a:spLocks noGrp="1" noChangeArrowheads="1"/>
          </p:cNvSpPr>
          <p:nvPr>
            <p:ph type="sldNum" sz="quarter" idx="10"/>
          </p:nvPr>
        </p:nvSpPr>
        <p:spPr/>
        <p:txBody>
          <a:bodyPr/>
          <a:lstStyle>
            <a:lvl1pPr>
              <a:defRPr/>
            </a:lvl1pPr>
          </a:lstStyle>
          <a:p>
            <a:pPr>
              <a:defRPr/>
            </a:pPr>
            <a:fld id="{557761CB-DE9D-416B-AEED-E5551C69A895}" type="slidenum">
              <a:rPr lang="en-US"/>
              <a:pPr>
                <a:defRPr/>
              </a:pPr>
              <a:t>‹#›</a:t>
            </a:fld>
            <a:endParaRPr lang="en-US"/>
          </a:p>
        </p:txBody>
      </p:sp>
      <p:sp>
        <p:nvSpPr>
          <p:cNvPr id="4" name="Rectangle 4"/>
          <p:cNvSpPr>
            <a:spLocks noGrp="1" noChangeArrowheads="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4724049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Title 6"/>
          <p:cNvSpPr>
            <a:spLocks noGrp="1"/>
          </p:cNvSpPr>
          <p:nvPr>
            <p:ph type="title"/>
          </p:nvPr>
        </p:nvSpPr>
        <p:spPr/>
        <p:txBody>
          <a:bodyPr/>
          <a:lstStyle/>
          <a:p>
            <a:r>
              <a:rPr lang="tr-TR"/>
              <a:t>Asıl başlık stili için tıklatın</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AB53DE-F6EA-41D1-AEBA-8D4863F6791E}" type="slidenum">
              <a:rPr lang="en-US"/>
              <a:pPr>
                <a:defRPr/>
              </a:pPr>
              <a:t>‹#›</a:t>
            </a:fld>
            <a:endParaRPr lang="en-US"/>
          </a:p>
        </p:txBody>
      </p:sp>
    </p:spTree>
    <p:extLst>
      <p:ext uri="{BB962C8B-B14F-4D97-AF65-F5344CB8AC3E}">
        <p14:creationId xmlns:p14="http://schemas.microsoft.com/office/powerpoint/2010/main" val="300739070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13639823-6667-48DB-8EC4-92419D687A0E}" type="slidenum">
              <a:rPr lang="en-US"/>
              <a:pPr>
                <a:defRPr/>
              </a:pPr>
              <a:t>‹#›</a:t>
            </a:fld>
            <a:endParaRPr lang="en-US"/>
          </a:p>
        </p:txBody>
      </p:sp>
    </p:spTree>
    <p:extLst>
      <p:ext uri="{BB962C8B-B14F-4D97-AF65-F5344CB8AC3E}">
        <p14:creationId xmlns:p14="http://schemas.microsoft.com/office/powerpoint/2010/main" val="65145622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83A8F055-8934-49AF-B857-0DB8D1525DC9}" type="slidenum">
              <a:rPr lang="en-US"/>
              <a:pPr>
                <a:defRPr/>
              </a:pPr>
              <a:t>‹#›</a:t>
            </a:fld>
            <a:endParaRPr lang="en-US"/>
          </a:p>
        </p:txBody>
      </p:sp>
    </p:spTree>
    <p:extLst>
      <p:ext uri="{BB962C8B-B14F-4D97-AF65-F5344CB8AC3E}">
        <p14:creationId xmlns:p14="http://schemas.microsoft.com/office/powerpoint/2010/main" val="173614676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76656" y="2678113"/>
            <a:ext cx="3822192" cy="639763"/>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8200" y="2678113"/>
            <a:ext cx="3822192" cy="639763"/>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18B735-4F87-40AE-9C21-DE8CC1C17CAA}" type="slidenum">
              <a:rPr lang="en-US"/>
              <a:pPr>
                <a:defRPr/>
              </a:pPr>
              <a:t>‹#›</a:t>
            </a:fld>
            <a:endParaRPr lang="en-US"/>
          </a:p>
        </p:txBody>
      </p:sp>
    </p:spTree>
    <p:extLst>
      <p:ext uri="{BB962C8B-B14F-4D97-AF65-F5344CB8AC3E}">
        <p14:creationId xmlns:p14="http://schemas.microsoft.com/office/powerpoint/2010/main" val="414077126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C698FB-921B-43AE-806D-720A72AC2F01}" type="slidenum">
              <a:rPr lang="en-US"/>
              <a:pPr>
                <a:defRPr/>
              </a:pPr>
              <a:t>‹#›</a:t>
            </a:fld>
            <a:endParaRPr lang="en-US"/>
          </a:p>
        </p:txBody>
      </p:sp>
    </p:spTree>
    <p:extLst>
      <p:ext uri="{BB962C8B-B14F-4D97-AF65-F5344CB8AC3E}">
        <p14:creationId xmlns:p14="http://schemas.microsoft.com/office/powerpoint/2010/main" val="65929087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8"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 name="Date Placeholder 1"/>
          <p:cNvSpPr>
            <a:spLocks noGrp="1"/>
          </p:cNvSpPr>
          <p:nvPr>
            <p:ph type="dt" sz="half" idx="10"/>
          </p:nvPr>
        </p:nvSpPr>
        <p:spPr/>
        <p:txBody>
          <a:bodyPr/>
          <a:lstStyle>
            <a:lvl1pPr>
              <a:defRPr/>
            </a:lvl1pPr>
          </a:lstStyle>
          <a:p>
            <a:pPr>
              <a:defRPr/>
            </a:pPr>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E0F16C23-F197-47F8-8B67-E4099F2E2B7A}" type="slidenum">
              <a:rPr lang="en-US"/>
              <a:pPr>
                <a:defRPr/>
              </a:pPr>
              <a:t>‹#›</a:t>
            </a:fld>
            <a:endParaRPr lang="en-US"/>
          </a:p>
        </p:txBody>
      </p:sp>
    </p:spTree>
    <p:extLst>
      <p:ext uri="{BB962C8B-B14F-4D97-AF65-F5344CB8AC3E}">
        <p14:creationId xmlns:p14="http://schemas.microsoft.com/office/powerpoint/2010/main" val="9509506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11" name="Freeform 28"/>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4" name="Text Placeholder 3"/>
          <p:cNvSpPr>
            <a:spLocks noGrp="1"/>
          </p:cNvSpPr>
          <p:nvPr>
            <p:ph type="body" sz="half" idx="2"/>
          </p:nvPr>
        </p:nvSpPr>
        <p:spPr>
          <a:xfrm>
            <a:off x="914400" y="3581401"/>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30B6D883-79A3-4F2E-85F9-0ACFCE542B5B}" type="slidenum">
              <a:rPr lang="en-US"/>
              <a:pPr>
                <a:defRPr/>
              </a:pPr>
              <a:t>‹#›</a:t>
            </a:fld>
            <a:endParaRPr lang="en-US"/>
          </a:p>
        </p:txBody>
      </p:sp>
    </p:spTree>
    <p:extLst>
      <p:ext uri="{BB962C8B-B14F-4D97-AF65-F5344CB8AC3E}">
        <p14:creationId xmlns:p14="http://schemas.microsoft.com/office/powerpoint/2010/main" val="317208830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11"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2" name="Title 1"/>
          <p:cNvSpPr>
            <a:spLocks noGrp="1"/>
          </p:cNvSpPr>
          <p:nvPr>
            <p:ph type="title"/>
          </p:nvPr>
        </p:nvSpPr>
        <p:spPr>
          <a:xfrm>
            <a:off x="4874157" y="338667"/>
            <a:ext cx="3812645" cy="2429935"/>
          </a:xfrm>
        </p:spPr>
        <p:txBody>
          <a:bodyPr anchor="b">
            <a:normAutofit/>
          </a:bodyPr>
          <a:lstStyle>
            <a:lvl1pPr algn="l">
              <a:defRPr sz="2800" b="0">
                <a:solidFill>
                  <a:srgbClr val="FFFF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4868335"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03C4724F-7FE1-4C8D-8B86-F6C469F44DF8}" type="slidenum">
              <a:rPr lang="en-US"/>
              <a:pPr>
                <a:defRPr/>
              </a:pPr>
              <a:t>‹#›</a:t>
            </a:fld>
            <a:endParaRPr lang="en-US"/>
          </a:p>
        </p:txBody>
      </p:sp>
    </p:spTree>
    <p:extLst>
      <p:ext uri="{BB962C8B-B14F-4D97-AF65-F5344CB8AC3E}">
        <p14:creationId xmlns:p14="http://schemas.microsoft.com/office/powerpoint/2010/main" val="149568703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5"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6"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7"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38"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1039"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hangingPunct="1">
              <a:defRPr sz="1000">
                <a:solidFill>
                  <a:schemeClr val="tx2"/>
                </a:solidFill>
                <a:latin typeface="Arial" charset="0"/>
              </a:defRPr>
            </a:lvl1pPr>
          </a:lstStyle>
          <a:p>
            <a:pPr>
              <a:defRPr/>
            </a:pPr>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hangingPunct="1">
              <a:defRPr sz="1000">
                <a:solidFill>
                  <a:schemeClr val="tx2"/>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pPr>
              <a:defRPr/>
            </a:pPr>
            <a:fld id="{BEF4BA2D-D5FD-48DD-9EAA-3CA13A9F054C}"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33" name="Oval 114"/>
          <p:cNvSpPr>
            <a:spLocks noChangeArrowheads="1"/>
          </p:cNvSpPr>
          <p:nvPr userDrawn="1"/>
        </p:nvSpPr>
        <p:spPr bwMode="gray">
          <a:xfrm>
            <a:off x="7018338" y="4581525"/>
            <a:ext cx="1082675" cy="863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tr-TR"/>
          </a:p>
        </p:txBody>
      </p:sp>
      <p:pic>
        <p:nvPicPr>
          <p:cNvPr id="1034" name="Picture 14" descr="Resim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59585">
            <a:off x="7813675" y="5803900"/>
            <a:ext cx="11144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 id="2147484731" r:id="rId12"/>
  </p:sldLayoutIdLst>
  <p:transition spd="slow"/>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t&#252;ketici.gov.tr/" TargetMode="External"/><Relationship Id="rId2" Type="http://schemas.openxmlformats.org/officeDocument/2006/relationships/hyperlink" Target="http://www.gtb.gov.tr/" TargetMode="Externa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2.gif"/><Relationship Id="rId5" Type="http://schemas.openxmlformats.org/officeDocument/2006/relationships/image" Target="../media/image11.emf"/><Relationship Id="rId4" Type="http://schemas.openxmlformats.org/officeDocument/2006/relationships/oleObject" Target="../embeddings/oleObject1.bin"/><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4213" y="1628775"/>
            <a:ext cx="4906962" cy="1252538"/>
          </a:xfrm>
        </p:spPr>
        <p:txBody>
          <a:bodyPr/>
          <a:lstStyle/>
          <a:p>
            <a:pPr eaLnBrk="1" hangingPunct="1"/>
            <a:r>
              <a:rPr lang="tr-TR" altLang="tr-TR" sz="2400" b="1" dirty="0">
                <a:solidFill>
                  <a:schemeClr val="tx2"/>
                </a:solidFill>
                <a:latin typeface="Arial" pitchFamily="34" charset="0"/>
                <a:cs typeface="Arial" pitchFamily="34" charset="0"/>
              </a:rPr>
              <a:t>GÜMRÜK VE TİCARET BAKANLIĞI</a:t>
            </a:r>
            <a:br>
              <a:rPr lang="tr-TR" altLang="tr-TR" sz="2400" b="1" dirty="0">
                <a:solidFill>
                  <a:schemeClr val="tx2"/>
                </a:solidFill>
                <a:latin typeface="Arial" pitchFamily="34" charset="0"/>
                <a:cs typeface="Arial" pitchFamily="34" charset="0"/>
              </a:rPr>
            </a:br>
            <a:r>
              <a:rPr lang="tr-TR" altLang="tr-TR" sz="2400" b="1" dirty="0">
                <a:solidFill>
                  <a:schemeClr val="tx2"/>
                </a:solidFill>
                <a:latin typeface="Arial" pitchFamily="34" charset="0"/>
                <a:cs typeface="Arial" pitchFamily="34" charset="0"/>
              </a:rPr>
              <a:t/>
            </a:r>
            <a:br>
              <a:rPr lang="tr-TR" altLang="tr-TR" sz="2400" b="1" dirty="0">
                <a:solidFill>
                  <a:schemeClr val="tx2"/>
                </a:solidFill>
                <a:latin typeface="Arial" pitchFamily="34" charset="0"/>
                <a:cs typeface="Arial" pitchFamily="34" charset="0"/>
              </a:rPr>
            </a:br>
            <a:r>
              <a:rPr lang="tr-TR" altLang="tr-TR" sz="2400" b="1" dirty="0">
                <a:solidFill>
                  <a:schemeClr val="tx2"/>
                </a:solidFill>
                <a:latin typeface="Arial" pitchFamily="34" charset="0"/>
                <a:cs typeface="Arial" pitchFamily="34" charset="0"/>
              </a:rPr>
              <a:t/>
            </a:r>
            <a:br>
              <a:rPr lang="tr-TR" altLang="tr-TR" sz="2400" b="1" dirty="0">
                <a:solidFill>
                  <a:schemeClr val="tx2"/>
                </a:solidFill>
                <a:latin typeface="Arial" pitchFamily="34" charset="0"/>
                <a:cs typeface="Arial" pitchFamily="34" charset="0"/>
              </a:rPr>
            </a:br>
            <a:r>
              <a:rPr lang="tr-TR" altLang="tr-TR" sz="2200" b="1" dirty="0">
                <a:solidFill>
                  <a:schemeClr val="tx2"/>
                </a:solidFill>
                <a:latin typeface="Arial" pitchFamily="34" charset="0"/>
                <a:cs typeface="Arial" pitchFamily="34" charset="0"/>
              </a:rPr>
              <a:t>Tüketicinin Korunması ve </a:t>
            </a:r>
            <a:br>
              <a:rPr lang="tr-TR" altLang="tr-TR" sz="2200" b="1" dirty="0">
                <a:solidFill>
                  <a:schemeClr val="tx2"/>
                </a:solidFill>
                <a:latin typeface="Arial" pitchFamily="34" charset="0"/>
                <a:cs typeface="Arial" pitchFamily="34" charset="0"/>
              </a:rPr>
            </a:br>
            <a:r>
              <a:rPr lang="tr-TR" altLang="tr-TR" sz="2200" b="1" dirty="0">
                <a:solidFill>
                  <a:schemeClr val="tx2"/>
                </a:solidFill>
                <a:latin typeface="Arial" pitchFamily="34" charset="0"/>
                <a:cs typeface="Arial" pitchFamily="34" charset="0"/>
              </a:rPr>
              <a:t>Piyasa Gözetimi Genel Müdürlüğü</a:t>
            </a:r>
            <a:endParaRPr lang="en-US" altLang="tr-TR" sz="2200" b="1" dirty="0">
              <a:solidFill>
                <a:schemeClr val="tx2"/>
              </a:solidFill>
              <a:latin typeface="Arial" pitchFamily="34" charset="0"/>
              <a:cs typeface="Arial" pitchFamily="34" charset="0"/>
            </a:endParaRPr>
          </a:p>
        </p:txBody>
      </p:sp>
      <p:sp>
        <p:nvSpPr>
          <p:cNvPr id="16387" name="Text Box 32"/>
          <p:cNvSpPr txBox="1">
            <a:spLocks noChangeArrowheads="1"/>
          </p:cNvSpPr>
          <p:nvPr/>
        </p:nvSpPr>
        <p:spPr bwMode="auto">
          <a:xfrm>
            <a:off x="1660525" y="7223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tr-TR" altLang="tr-TR" sz="1800" b="0">
              <a:solidFill>
                <a:schemeClr val="tx1"/>
              </a:solidFill>
              <a:latin typeface="Arial" panose="020B0604020202020204" pitchFamily="34" charset="0"/>
            </a:endParaRPr>
          </a:p>
        </p:txBody>
      </p:sp>
      <p:graphicFrame>
        <p:nvGraphicFramePr>
          <p:cNvPr id="6" name="Diyagram 5"/>
          <p:cNvGraphicFramePr/>
          <p:nvPr/>
        </p:nvGraphicFramePr>
        <p:xfrm>
          <a:off x="8403521" y="5877273"/>
          <a:ext cx="7200900" cy="430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ikdörtgen 1"/>
          <p:cNvSpPr/>
          <p:nvPr/>
        </p:nvSpPr>
        <p:spPr>
          <a:xfrm>
            <a:off x="0" y="3952875"/>
            <a:ext cx="8901113" cy="1985159"/>
          </a:xfrm>
          <a:prstGeom prst="rect">
            <a:avLst/>
          </a:prstGeom>
        </p:spPr>
        <p:txBody>
          <a:bodyPr wrap="square">
            <a:spAutoFit/>
          </a:bodyPr>
          <a:lstStyle/>
          <a:p>
            <a:pPr algn="ctr" eaLnBrk="1" hangingPunct="1">
              <a:defRPr/>
            </a:pPr>
            <a:endParaRPr lang="tr-TR" sz="2100" dirty="0">
              <a:solidFill>
                <a:schemeClr val="tx2"/>
              </a:solidFill>
              <a:latin typeface="+mj-lt"/>
            </a:endParaRPr>
          </a:p>
          <a:p>
            <a:pPr algn="ctr" eaLnBrk="1" hangingPunct="1">
              <a:defRPr/>
            </a:pPr>
            <a:endParaRPr lang="tr-TR" sz="2100" dirty="0">
              <a:solidFill>
                <a:schemeClr val="tx2"/>
              </a:solidFill>
              <a:latin typeface="+mj-lt"/>
            </a:endParaRPr>
          </a:p>
          <a:p>
            <a:pPr algn="ctr" eaLnBrk="1" hangingPunct="1">
              <a:defRPr/>
            </a:pPr>
            <a:r>
              <a:rPr lang="tr-TR" sz="2000" dirty="0" smtClean="0">
                <a:solidFill>
                  <a:schemeClr val="tx2"/>
                </a:solidFill>
                <a:cs typeface="Arial" pitchFamily="34" charset="0"/>
              </a:rPr>
              <a:t>          6502 </a:t>
            </a:r>
            <a:r>
              <a:rPr lang="tr-TR" sz="2000" dirty="0" smtClean="0">
                <a:solidFill>
                  <a:schemeClr val="tx2"/>
                </a:solidFill>
                <a:cs typeface="Arial" pitchFamily="34" charset="0"/>
              </a:rPr>
              <a:t>SAYILI </a:t>
            </a:r>
            <a:r>
              <a:rPr lang="tr-TR" sz="2000" dirty="0" smtClean="0">
                <a:solidFill>
                  <a:schemeClr val="tx2"/>
                </a:solidFill>
                <a:cs typeface="Arial" pitchFamily="34" charset="0"/>
              </a:rPr>
              <a:t>KANUN VE MESAFELİ </a:t>
            </a:r>
            <a:r>
              <a:rPr lang="tr-TR" sz="2000" dirty="0">
                <a:solidFill>
                  <a:schemeClr val="tx2"/>
                </a:solidFill>
                <a:cs typeface="Arial" pitchFamily="34" charset="0"/>
              </a:rPr>
              <a:t>SÖZLEŞMELER </a:t>
            </a:r>
            <a:r>
              <a:rPr lang="tr-TR" sz="2000" dirty="0" smtClean="0">
                <a:solidFill>
                  <a:schemeClr val="tx2"/>
                </a:solidFill>
                <a:cs typeface="Arial" pitchFamily="34" charset="0"/>
              </a:rPr>
              <a:t>YÖNETMELİĞİ</a:t>
            </a:r>
          </a:p>
          <a:p>
            <a:pPr algn="ctr" eaLnBrk="1" hangingPunct="1">
              <a:defRPr/>
            </a:pPr>
            <a:endParaRPr lang="tr-TR" sz="2000" dirty="0" smtClean="0">
              <a:solidFill>
                <a:schemeClr val="tx2"/>
              </a:solidFill>
              <a:cs typeface="Arial" pitchFamily="34" charset="0"/>
            </a:endParaRPr>
          </a:p>
          <a:p>
            <a:pPr algn="ctr" eaLnBrk="1" hangingPunct="1">
              <a:defRPr/>
            </a:pPr>
            <a:r>
              <a:rPr lang="tr-TR" sz="2000" dirty="0" smtClean="0">
                <a:solidFill>
                  <a:schemeClr val="tx2"/>
                </a:solidFill>
                <a:cs typeface="Arial" pitchFamily="34" charset="0"/>
              </a:rPr>
              <a:t>22.12.2017 Antalya</a:t>
            </a:r>
            <a:r>
              <a:rPr lang="tr-TR" sz="2000" dirty="0" smtClean="0">
                <a:solidFill>
                  <a:schemeClr val="tx2"/>
                </a:solidFill>
                <a:cs typeface="Arial" pitchFamily="34" charset="0"/>
              </a:rPr>
              <a:t> </a:t>
            </a:r>
            <a:endParaRPr lang="tr-TR" sz="2000" dirty="0">
              <a:solidFill>
                <a:schemeClr val="tx2"/>
              </a:solidFill>
              <a:cs typeface="Arial" pitchFamily="34" charset="0"/>
            </a:endParaRPr>
          </a:p>
          <a:p>
            <a:pPr algn="ctr" eaLnBrk="1" hangingPunct="1">
              <a:defRPr/>
            </a:pPr>
            <a:endParaRPr lang="tr-TR" sz="2100" dirty="0">
              <a:solidFill>
                <a:schemeClr val="tx2"/>
              </a:solidFill>
              <a:latin typeface="+mj-lt"/>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2"/>
          <p:cNvSpPr txBox="1">
            <a:spLocks noGrp="1" noChangeArrowheads="1"/>
          </p:cNvSpPr>
          <p:nvPr>
            <p:ph type="title"/>
          </p:nvPr>
        </p:nvSpPr>
        <p:spPr bwMode="gray">
          <a:xfrm>
            <a:off x="467544" y="548680"/>
            <a:ext cx="6984007" cy="707886"/>
          </a:xfrm>
          <a:prstGeom prst="rect">
            <a:avLst/>
          </a:prstGeom>
          <a:ln w="9525" cap="flat" cmpd="sng" algn="ctr">
            <a:solidFill>
              <a:schemeClr val="accent1"/>
            </a:solidFill>
            <a:prstDash val="solid"/>
            <a:headEnd/>
            <a:tailEnd/>
          </a:ln>
          <a:extLst/>
        </p:spPr>
        <p:style>
          <a:lnRef idx="1">
            <a:schemeClr val="accent1"/>
          </a:lnRef>
          <a:fillRef idx="1002">
            <a:schemeClr val="lt2"/>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just">
              <a:defRPr/>
            </a:pPr>
            <a:r>
              <a:rPr lang="tr-TR" sz="2000" b="1" dirty="0" smtClean="0">
                <a:solidFill>
                  <a:schemeClr val="tx2"/>
                </a:solidFill>
                <a:latin typeface="Arial" panose="020B0604020202020204" pitchFamily="34" charset="0"/>
                <a:cs typeface="Arial" panose="020B0604020202020204" pitchFamily="34" charset="0"/>
              </a:rPr>
              <a:t>7)Mesafeli sözleşmede tüketici mağduriyetinden sorumlu olan kimdir? Satıcı, yer sağlayıcı, taşıyıcı?</a:t>
            </a:r>
            <a:endParaRPr lang="tr-TR" sz="2000" b="1" dirty="0">
              <a:solidFill>
                <a:schemeClr val="tx2"/>
              </a:solidFill>
              <a:latin typeface="Arial" panose="020B0604020202020204" pitchFamily="34" charset="0"/>
              <a:cs typeface="Arial" panose="020B0604020202020204" pitchFamily="34" charset="0"/>
            </a:endParaRPr>
          </a:p>
        </p:txBody>
      </p:sp>
      <p:sp>
        <p:nvSpPr>
          <p:cNvPr id="6" name="Dikdörtgen 5"/>
          <p:cNvSpPr/>
          <p:nvPr/>
        </p:nvSpPr>
        <p:spPr>
          <a:xfrm>
            <a:off x="323528" y="1262699"/>
            <a:ext cx="2520280" cy="707886"/>
          </a:xfrm>
          <a:prstGeom prst="rect">
            <a:avLst/>
          </a:prstGeom>
        </p:spPr>
        <p:txBody>
          <a:bodyPr wrap="square">
            <a:spAutoFit/>
          </a:bodyPr>
          <a:lstStyle/>
          <a:p>
            <a:r>
              <a:rPr lang="tr-TR" sz="2000" b="0" dirty="0">
                <a:solidFill>
                  <a:schemeClr val="tx2"/>
                </a:solidFill>
                <a:cs typeface="Arial" panose="020B0604020202020204" pitchFamily="34" charset="0"/>
              </a:rPr>
              <a:t> </a:t>
            </a:r>
            <a:r>
              <a:rPr lang="tr-TR" sz="2000" b="0" dirty="0" smtClean="0">
                <a:solidFill>
                  <a:schemeClr val="tx2"/>
                </a:solidFill>
                <a:cs typeface="Arial" panose="020B0604020202020204" pitchFamily="34" charset="0"/>
              </a:rPr>
              <a:t>    Satıcı/sağlayıcı</a:t>
            </a:r>
            <a:r>
              <a:rPr lang="tr-TR" sz="2000" dirty="0" smtClean="0">
                <a:solidFill>
                  <a:schemeClr val="tx2"/>
                </a:solidFill>
                <a:cs typeface="Arial" panose="020B0604020202020204" pitchFamily="34" charset="0"/>
              </a:rPr>
              <a:t>		</a:t>
            </a:r>
            <a:endParaRPr lang="tr-TR" sz="2000" dirty="0">
              <a:solidFill>
                <a:schemeClr val="tx2"/>
              </a:solidFill>
              <a:cs typeface="Arial" panose="020B0604020202020204" pitchFamily="34" charset="0"/>
            </a:endParaRPr>
          </a:p>
        </p:txBody>
      </p:sp>
      <p:sp>
        <p:nvSpPr>
          <p:cNvPr id="10" name="Aşağı Ok 9"/>
          <p:cNvSpPr/>
          <p:nvPr/>
        </p:nvSpPr>
        <p:spPr>
          <a:xfrm>
            <a:off x="1307383" y="165779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791885" y="5908414"/>
            <a:ext cx="1515626" cy="400110"/>
          </a:xfrm>
          <a:prstGeom prst="rect">
            <a:avLst/>
          </a:prstGeom>
        </p:spPr>
        <p:txBody>
          <a:bodyPr wrap="square">
            <a:spAutoFit/>
          </a:bodyPr>
          <a:lstStyle/>
          <a:p>
            <a:r>
              <a:rPr lang="tr-TR" sz="2000" b="0" dirty="0" smtClean="0">
                <a:solidFill>
                  <a:schemeClr val="tx2"/>
                </a:solidFill>
                <a:cs typeface="Arial" panose="020B0604020202020204" pitchFamily="34" charset="0"/>
              </a:rPr>
              <a:t>Sorumluluk</a:t>
            </a:r>
            <a:endParaRPr lang="tr-TR" sz="2000" b="0" dirty="0"/>
          </a:p>
        </p:txBody>
      </p:sp>
      <p:sp>
        <p:nvSpPr>
          <p:cNvPr id="12" name="Dikdörtgen 11"/>
          <p:cNvSpPr/>
          <p:nvPr/>
        </p:nvSpPr>
        <p:spPr>
          <a:xfrm>
            <a:off x="497166" y="4256322"/>
            <a:ext cx="2105063" cy="400110"/>
          </a:xfrm>
          <a:prstGeom prst="rect">
            <a:avLst/>
          </a:prstGeom>
        </p:spPr>
        <p:txBody>
          <a:bodyPr wrap="none">
            <a:spAutoFit/>
          </a:bodyPr>
          <a:lstStyle/>
          <a:p>
            <a:r>
              <a:rPr lang="tr-TR" sz="2000" b="0" dirty="0" smtClean="0">
                <a:solidFill>
                  <a:schemeClr val="tx2"/>
                </a:solidFill>
                <a:cs typeface="Arial" panose="020B0604020202020204" pitchFamily="34" charset="0"/>
              </a:rPr>
              <a:t>Mal/hizmet satışı</a:t>
            </a:r>
            <a:endParaRPr lang="tr-TR" sz="2000" b="0" dirty="0">
              <a:solidFill>
                <a:schemeClr val="tx2"/>
              </a:solidFill>
              <a:cs typeface="Arial" panose="020B0604020202020204" pitchFamily="34" charset="0"/>
            </a:endParaRPr>
          </a:p>
        </p:txBody>
      </p:sp>
      <p:sp>
        <p:nvSpPr>
          <p:cNvPr id="13" name="Aşağı Ok 12"/>
          <p:cNvSpPr/>
          <p:nvPr/>
        </p:nvSpPr>
        <p:spPr>
          <a:xfrm>
            <a:off x="1307382" y="487664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431443" y="2745498"/>
            <a:ext cx="2236510" cy="400110"/>
          </a:xfrm>
          <a:prstGeom prst="rect">
            <a:avLst/>
          </a:prstGeom>
        </p:spPr>
        <p:txBody>
          <a:bodyPr wrap="none">
            <a:spAutoFit/>
          </a:bodyPr>
          <a:lstStyle/>
          <a:p>
            <a:r>
              <a:rPr lang="tr-TR" sz="2000" b="0" dirty="0" smtClean="0">
                <a:solidFill>
                  <a:schemeClr val="tx2"/>
                </a:solidFill>
                <a:cs typeface="Arial" panose="020B0604020202020204" pitchFamily="34" charset="0"/>
              </a:rPr>
              <a:t>6502 </a:t>
            </a:r>
            <a:r>
              <a:rPr lang="tr-TR" sz="2000" b="0" dirty="0">
                <a:solidFill>
                  <a:schemeClr val="tx2"/>
                </a:solidFill>
                <a:cs typeface="Arial" panose="020B0604020202020204" pitchFamily="34" charset="0"/>
              </a:rPr>
              <a:t>sayılı </a:t>
            </a:r>
            <a:r>
              <a:rPr lang="tr-TR" sz="2000" b="0" dirty="0" smtClean="0">
                <a:solidFill>
                  <a:schemeClr val="tx2"/>
                </a:solidFill>
                <a:cs typeface="Arial" panose="020B0604020202020204" pitchFamily="34" charset="0"/>
              </a:rPr>
              <a:t>Kanun</a:t>
            </a:r>
            <a:endParaRPr lang="tr-TR" sz="2000" b="0" dirty="0">
              <a:solidFill>
                <a:schemeClr val="tx2"/>
              </a:solidFill>
              <a:cs typeface="Arial" panose="020B0604020202020204" pitchFamily="34" charset="0"/>
            </a:endParaRPr>
          </a:p>
        </p:txBody>
      </p:sp>
      <p:sp>
        <p:nvSpPr>
          <p:cNvPr id="16" name="Aşağı Ok 15"/>
          <p:cNvSpPr/>
          <p:nvPr/>
        </p:nvSpPr>
        <p:spPr>
          <a:xfrm>
            <a:off x="1307382" y="325490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ağ Ok 16"/>
          <p:cNvSpPr/>
          <p:nvPr/>
        </p:nvSpPr>
        <p:spPr>
          <a:xfrm>
            <a:off x="2611040" y="58708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589448" y="5785304"/>
            <a:ext cx="4031104" cy="584775"/>
          </a:xfrm>
          <a:prstGeom prst="rect">
            <a:avLst/>
          </a:prstGeom>
        </p:spPr>
        <p:txBody>
          <a:bodyPr wrap="none">
            <a:spAutoFit/>
          </a:bodyPr>
          <a:lstStyle/>
          <a:p>
            <a:r>
              <a:rPr lang="tr-TR" sz="2400" b="0" dirty="0" smtClean="0">
                <a:solidFill>
                  <a:schemeClr val="tx2"/>
                </a:solidFill>
                <a:cs typeface="Arial" panose="020B0604020202020204" pitchFamily="34" charset="0"/>
              </a:rPr>
              <a:t>Kanun Md. 48 </a:t>
            </a:r>
            <a:r>
              <a:rPr lang="tr-TR" sz="3200" b="0" dirty="0" smtClean="0">
                <a:solidFill>
                  <a:schemeClr val="tx2"/>
                </a:solidFill>
                <a:cs typeface="Arial" panose="020B0604020202020204" pitchFamily="34" charset="0"/>
              </a:rPr>
              <a:t>+</a:t>
            </a:r>
            <a:r>
              <a:rPr lang="tr-TR" sz="2400" b="0" dirty="0" smtClean="0">
                <a:solidFill>
                  <a:schemeClr val="tx2"/>
                </a:solidFill>
                <a:cs typeface="Arial" panose="020B0604020202020204" pitchFamily="34" charset="0"/>
              </a:rPr>
              <a:t> Yönetmelik</a:t>
            </a:r>
            <a:endParaRPr lang="tr-TR" sz="2400" b="0" dirty="0">
              <a:solidFill>
                <a:schemeClr val="tx2"/>
              </a:solidFill>
              <a:cs typeface="Arial" panose="020B0604020202020204" pitchFamily="34" charset="0"/>
            </a:endParaRPr>
          </a:p>
        </p:txBody>
      </p:sp>
      <p:pic>
        <p:nvPicPr>
          <p:cNvPr id="3074" name="Picture 2" descr="sorumlul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007589"/>
            <a:ext cx="2837507" cy="283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7750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ruck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128" y="3356992"/>
            <a:ext cx="1067936" cy="1067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62"/>
          <p:cNvSpPr txBox="1">
            <a:spLocks noGrp="1" noChangeArrowheads="1"/>
          </p:cNvSpPr>
          <p:nvPr>
            <p:ph type="title"/>
          </p:nvPr>
        </p:nvSpPr>
        <p:spPr bwMode="gray">
          <a:xfrm>
            <a:off x="467544" y="548680"/>
            <a:ext cx="6984007" cy="707886"/>
          </a:xfrm>
          <a:prstGeom prst="rect">
            <a:avLst/>
          </a:prstGeom>
          <a:ln w="9525" cap="flat" cmpd="sng" algn="ctr">
            <a:solidFill>
              <a:schemeClr val="accent1"/>
            </a:solidFill>
            <a:prstDash val="solid"/>
            <a:headEnd/>
            <a:tailEnd/>
          </a:ln>
          <a:extLst/>
        </p:spPr>
        <p:style>
          <a:lnRef idx="1">
            <a:schemeClr val="accent1"/>
          </a:lnRef>
          <a:fillRef idx="1002">
            <a:schemeClr val="lt2"/>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just">
              <a:defRPr/>
            </a:pPr>
            <a:r>
              <a:rPr lang="tr-TR" sz="2000" b="1" dirty="0" smtClean="0">
                <a:solidFill>
                  <a:schemeClr val="tx2"/>
                </a:solidFill>
                <a:latin typeface="Arial" panose="020B0604020202020204" pitchFamily="34" charset="0"/>
                <a:cs typeface="Arial" panose="020B0604020202020204" pitchFamily="34" charset="0"/>
              </a:rPr>
              <a:t>7)Mesafeli sözleşmede tüketici mağduriyetinden sorumlu olan kimdir? Satıcı, yer sağlayıcı, taşıyıcı?</a:t>
            </a:r>
            <a:endParaRPr lang="tr-TR" sz="2000" b="1" dirty="0">
              <a:solidFill>
                <a:schemeClr val="tx2"/>
              </a:solidFill>
              <a:latin typeface="Arial" panose="020B0604020202020204" pitchFamily="34" charset="0"/>
              <a:cs typeface="Arial" panose="020B0604020202020204" pitchFamily="34" charset="0"/>
            </a:endParaRPr>
          </a:p>
        </p:txBody>
      </p:sp>
      <p:sp>
        <p:nvSpPr>
          <p:cNvPr id="6" name="Dikdörtgen 5"/>
          <p:cNvSpPr/>
          <p:nvPr/>
        </p:nvSpPr>
        <p:spPr>
          <a:xfrm>
            <a:off x="1285223" y="1256566"/>
            <a:ext cx="2520280" cy="707886"/>
          </a:xfrm>
          <a:prstGeom prst="rect">
            <a:avLst/>
          </a:prstGeom>
        </p:spPr>
        <p:txBody>
          <a:bodyPr wrap="square">
            <a:spAutoFit/>
          </a:bodyPr>
          <a:lstStyle/>
          <a:p>
            <a:r>
              <a:rPr lang="tr-TR" sz="2000" b="0" dirty="0">
                <a:solidFill>
                  <a:schemeClr val="tx2"/>
                </a:solidFill>
                <a:cs typeface="Arial" panose="020B0604020202020204" pitchFamily="34" charset="0"/>
              </a:rPr>
              <a:t> </a:t>
            </a:r>
            <a:r>
              <a:rPr lang="tr-TR" sz="2000" b="0" dirty="0" smtClean="0">
                <a:solidFill>
                  <a:schemeClr val="tx2"/>
                </a:solidFill>
                <a:cs typeface="Arial" panose="020B0604020202020204" pitchFamily="34" charset="0"/>
              </a:rPr>
              <a:t>    Taşıyıcı</a:t>
            </a:r>
            <a:r>
              <a:rPr lang="tr-TR" sz="2000" dirty="0" smtClean="0">
                <a:solidFill>
                  <a:schemeClr val="tx2"/>
                </a:solidFill>
                <a:cs typeface="Arial" panose="020B0604020202020204" pitchFamily="34" charset="0"/>
              </a:rPr>
              <a:t>		</a:t>
            </a:r>
            <a:endParaRPr lang="tr-TR" sz="2000" dirty="0">
              <a:solidFill>
                <a:schemeClr val="tx2"/>
              </a:solidFill>
              <a:cs typeface="Arial" panose="020B0604020202020204" pitchFamily="34" charset="0"/>
            </a:endParaRPr>
          </a:p>
        </p:txBody>
      </p:sp>
      <p:sp>
        <p:nvSpPr>
          <p:cNvPr id="10" name="Aşağı Ok 9"/>
          <p:cNvSpPr/>
          <p:nvPr/>
        </p:nvSpPr>
        <p:spPr>
          <a:xfrm>
            <a:off x="1885441" y="170349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369943" y="5888067"/>
            <a:ext cx="1515626" cy="400110"/>
          </a:xfrm>
          <a:prstGeom prst="rect">
            <a:avLst/>
          </a:prstGeom>
        </p:spPr>
        <p:txBody>
          <a:bodyPr wrap="square">
            <a:spAutoFit/>
          </a:bodyPr>
          <a:lstStyle/>
          <a:p>
            <a:r>
              <a:rPr lang="tr-TR" sz="2000" b="0" dirty="0" smtClean="0">
                <a:solidFill>
                  <a:schemeClr val="tx2"/>
                </a:solidFill>
                <a:cs typeface="Arial" panose="020B0604020202020204" pitchFamily="34" charset="0"/>
              </a:rPr>
              <a:t>Sorumluluk</a:t>
            </a:r>
            <a:endParaRPr lang="tr-TR" sz="2000" b="0" dirty="0"/>
          </a:p>
        </p:txBody>
      </p:sp>
      <p:sp>
        <p:nvSpPr>
          <p:cNvPr id="12" name="Dikdörtgen 11"/>
          <p:cNvSpPr/>
          <p:nvPr/>
        </p:nvSpPr>
        <p:spPr>
          <a:xfrm>
            <a:off x="776266" y="4271470"/>
            <a:ext cx="2702983" cy="584775"/>
          </a:xfrm>
          <a:prstGeom prst="rect">
            <a:avLst/>
          </a:prstGeom>
        </p:spPr>
        <p:txBody>
          <a:bodyPr wrap="none">
            <a:spAutoFit/>
          </a:bodyPr>
          <a:lstStyle/>
          <a:p>
            <a:pPr lvl="0" algn="ctr" eaLnBrk="1" fontAlgn="auto" hangingPunct="1">
              <a:spcBef>
                <a:spcPts val="0"/>
              </a:spcBef>
              <a:spcAft>
                <a:spcPts val="0"/>
              </a:spcAft>
            </a:pPr>
            <a:r>
              <a:rPr lang="tr-TR" sz="1600" b="0" dirty="0">
                <a:solidFill>
                  <a:srgbClr val="073E87"/>
                </a:solidFill>
                <a:cs typeface="Arial" panose="020B0604020202020204" pitchFamily="34" charset="0"/>
              </a:rPr>
              <a:t>Taşıma hizmeti</a:t>
            </a:r>
          </a:p>
          <a:p>
            <a:pPr lvl="0" algn="ctr" eaLnBrk="1" fontAlgn="auto" hangingPunct="1">
              <a:spcBef>
                <a:spcPts val="0"/>
              </a:spcBef>
              <a:spcAft>
                <a:spcPts val="0"/>
              </a:spcAft>
            </a:pPr>
            <a:r>
              <a:rPr lang="tr-TR" sz="1600" b="0" dirty="0">
                <a:solidFill>
                  <a:srgbClr val="073E87"/>
                </a:solidFill>
                <a:cs typeface="Arial" panose="020B0604020202020204" pitchFamily="34" charset="0"/>
              </a:rPr>
              <a:t>(satıcı ile özel hukuk ilişkisi)</a:t>
            </a:r>
          </a:p>
        </p:txBody>
      </p:sp>
      <p:sp>
        <p:nvSpPr>
          <p:cNvPr id="13" name="Aşağı Ok 12"/>
          <p:cNvSpPr/>
          <p:nvPr/>
        </p:nvSpPr>
        <p:spPr>
          <a:xfrm>
            <a:off x="1885441" y="488295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144499" y="2731061"/>
            <a:ext cx="1966515" cy="830997"/>
          </a:xfrm>
          <a:prstGeom prst="rect">
            <a:avLst/>
          </a:prstGeom>
        </p:spPr>
        <p:txBody>
          <a:bodyPr wrap="square">
            <a:spAutoFit/>
          </a:bodyPr>
          <a:lstStyle/>
          <a:p>
            <a:pPr algn="ctr"/>
            <a:r>
              <a:rPr lang="tr-TR" sz="1600" b="0" dirty="0" smtClean="0">
                <a:solidFill>
                  <a:schemeClr val="tx2"/>
                </a:solidFill>
                <a:cs typeface="Arial" panose="020B0604020202020204" pitchFamily="34" charset="0"/>
              </a:rPr>
              <a:t>Ulaştırma Bakanlığı </a:t>
            </a:r>
          </a:p>
          <a:p>
            <a:pPr algn="ctr"/>
            <a:r>
              <a:rPr lang="tr-TR" sz="1600" b="0" dirty="0" smtClean="0">
                <a:solidFill>
                  <a:schemeClr val="tx2"/>
                </a:solidFill>
                <a:cs typeface="Arial" panose="020B0604020202020204" pitchFamily="34" charset="0"/>
              </a:rPr>
              <a:t>PTT</a:t>
            </a:r>
          </a:p>
          <a:p>
            <a:pPr algn="ctr"/>
            <a:r>
              <a:rPr lang="tr-TR" sz="1600" b="0" dirty="0" smtClean="0">
                <a:solidFill>
                  <a:schemeClr val="tx2"/>
                </a:solidFill>
                <a:cs typeface="Arial" panose="020B0604020202020204" pitchFamily="34" charset="0"/>
              </a:rPr>
              <a:t>BTK</a:t>
            </a:r>
            <a:endParaRPr lang="tr-TR" sz="1600" b="0" dirty="0">
              <a:solidFill>
                <a:schemeClr val="tx2"/>
              </a:solidFill>
              <a:cs typeface="Arial" panose="020B0604020202020204" pitchFamily="34" charset="0"/>
            </a:endParaRPr>
          </a:p>
        </p:txBody>
      </p:sp>
      <p:sp>
        <p:nvSpPr>
          <p:cNvPr id="16" name="Aşağı Ok 15"/>
          <p:cNvSpPr/>
          <p:nvPr/>
        </p:nvSpPr>
        <p:spPr>
          <a:xfrm>
            <a:off x="1885441" y="3624500"/>
            <a:ext cx="484632" cy="620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ağ Ok 16"/>
          <p:cNvSpPr/>
          <p:nvPr/>
        </p:nvSpPr>
        <p:spPr>
          <a:xfrm>
            <a:off x="2933354" y="58690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959547" y="5884217"/>
            <a:ext cx="3304110" cy="400110"/>
          </a:xfrm>
          <a:prstGeom prst="rect">
            <a:avLst/>
          </a:prstGeom>
        </p:spPr>
        <p:txBody>
          <a:bodyPr wrap="none">
            <a:spAutoFit/>
          </a:bodyPr>
          <a:lstStyle/>
          <a:p>
            <a:r>
              <a:rPr lang="tr-TR" sz="2000" b="0" dirty="0" smtClean="0">
                <a:solidFill>
                  <a:schemeClr val="tx2"/>
                </a:solidFill>
                <a:cs typeface="Arial" panose="020B0604020202020204" pitchFamily="34" charset="0"/>
              </a:rPr>
              <a:t>İlgili kurumların mevzuatları</a:t>
            </a:r>
            <a:endParaRPr lang="tr-TR" sz="2000" b="0" dirty="0">
              <a:solidFill>
                <a:schemeClr val="tx2"/>
              </a:solidFill>
              <a:cs typeface="Arial" panose="020B0604020202020204" pitchFamily="34" charset="0"/>
            </a:endParaRPr>
          </a:p>
        </p:txBody>
      </p:sp>
      <p:pic>
        <p:nvPicPr>
          <p:cNvPr id="7170" name="Picture 2"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6987" y="2046652"/>
            <a:ext cx="2689429" cy="268942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truck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7947704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pen box ile ilgili görsel sonucu"/>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rot="255074">
            <a:off x="2730363" y="2218589"/>
            <a:ext cx="5616182" cy="397344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62"/>
          <p:cNvSpPr txBox="1">
            <a:spLocks noGrp="1" noChangeArrowheads="1"/>
          </p:cNvSpPr>
          <p:nvPr>
            <p:ph type="title"/>
          </p:nvPr>
        </p:nvSpPr>
        <p:spPr bwMode="gray">
          <a:xfrm>
            <a:off x="467543" y="548680"/>
            <a:ext cx="6984007" cy="1200329"/>
          </a:xfrm>
          <a:prstGeom prst="rect">
            <a:avLst/>
          </a:prstGeom>
          <a:ln w="9525" cap="flat" cmpd="sng" algn="ctr">
            <a:solidFill>
              <a:schemeClr val="accent1"/>
            </a:solidFill>
            <a:prstDash val="solid"/>
            <a:headEnd/>
            <a:tailEnd/>
          </a:ln>
          <a:extLst/>
        </p:spPr>
        <p:style>
          <a:lnRef idx="1">
            <a:schemeClr val="accent1"/>
          </a:lnRef>
          <a:fillRef idx="1002">
            <a:schemeClr val="lt2"/>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just">
              <a:defRPr/>
            </a:pPr>
            <a:r>
              <a:rPr lang="tr-TR" sz="1800" b="1" dirty="0" smtClean="0">
                <a:solidFill>
                  <a:schemeClr val="tx2"/>
                </a:solidFill>
                <a:latin typeface="Arial" panose="020B0604020202020204" pitchFamily="34" charset="0"/>
                <a:cs typeface="Arial" panose="020B0604020202020204" pitchFamily="34" charset="0"/>
              </a:rPr>
              <a:t>8)Kapıda ödemeli yöntemle satın alınan mallara </a:t>
            </a:r>
            <a:r>
              <a:rPr lang="tr-TR" sz="1800" b="1" dirty="0" smtClean="0">
                <a:solidFill>
                  <a:schemeClr val="tx2"/>
                </a:solidFill>
                <a:latin typeface="Arial" panose="020B0604020202020204" pitchFamily="34" charset="0"/>
                <a:cs typeface="Arial" panose="020B0604020202020204" pitchFamily="34" charset="0"/>
              </a:rPr>
              <a:t>ilişkin, tüketicinin </a:t>
            </a:r>
            <a:r>
              <a:rPr lang="tr-TR" sz="1800" b="1" dirty="0" smtClean="0">
                <a:solidFill>
                  <a:schemeClr val="tx2"/>
                </a:solidFill>
                <a:latin typeface="Arial" panose="020B0604020202020204" pitchFamily="34" charset="0"/>
                <a:cs typeface="Arial" panose="020B0604020202020204" pitchFamily="34" charset="0"/>
              </a:rPr>
              <a:t>önce kargo kutusunu açıp kontrol </a:t>
            </a:r>
            <a:r>
              <a:rPr lang="tr-TR" sz="1800" b="1" dirty="0" smtClean="0">
                <a:solidFill>
                  <a:schemeClr val="tx2"/>
                </a:solidFill>
                <a:latin typeface="Arial" panose="020B0604020202020204" pitchFamily="34" charset="0"/>
                <a:cs typeface="Arial" panose="020B0604020202020204" pitchFamily="34" charset="0"/>
              </a:rPr>
              <a:t>ederek, </a:t>
            </a:r>
            <a:r>
              <a:rPr lang="tr-TR" sz="1800" b="1" dirty="0" smtClean="0">
                <a:solidFill>
                  <a:schemeClr val="tx2"/>
                </a:solidFill>
                <a:latin typeface="Arial" panose="020B0604020202020204" pitchFamily="34" charset="0"/>
                <a:cs typeface="Arial" panose="020B0604020202020204" pitchFamily="34" charset="0"/>
              </a:rPr>
              <a:t>duruma göre ödeme yapıp yapmamasının yasal bir dayanağı var mıdır?</a:t>
            </a:r>
            <a:endParaRPr lang="tr-TR" sz="1800" b="1" dirty="0">
              <a:solidFill>
                <a:schemeClr val="tx2"/>
              </a:solidFill>
              <a:latin typeface="Arial" panose="020B0604020202020204" pitchFamily="34" charset="0"/>
              <a:cs typeface="Arial" panose="020B0604020202020204" pitchFamily="34" charset="0"/>
            </a:endParaRPr>
          </a:p>
        </p:txBody>
      </p:sp>
      <p:sp>
        <p:nvSpPr>
          <p:cNvPr id="6" name="Dikdörtgen 5"/>
          <p:cNvSpPr/>
          <p:nvPr/>
        </p:nvSpPr>
        <p:spPr>
          <a:xfrm>
            <a:off x="467544" y="1988840"/>
            <a:ext cx="2520280" cy="707886"/>
          </a:xfrm>
          <a:prstGeom prst="rect">
            <a:avLst/>
          </a:prstGeom>
        </p:spPr>
        <p:txBody>
          <a:bodyPr wrap="square">
            <a:spAutoFit/>
          </a:bodyPr>
          <a:lstStyle/>
          <a:p>
            <a:r>
              <a:rPr lang="tr-TR" sz="2000" b="0" dirty="0">
                <a:solidFill>
                  <a:schemeClr val="tx2"/>
                </a:solidFill>
                <a:cs typeface="Arial" panose="020B0604020202020204" pitchFamily="34" charset="0"/>
              </a:rPr>
              <a:t> </a:t>
            </a:r>
            <a:r>
              <a:rPr lang="tr-TR" sz="2000" b="0" dirty="0" smtClean="0">
                <a:solidFill>
                  <a:schemeClr val="tx2"/>
                </a:solidFill>
                <a:cs typeface="Arial" panose="020B0604020202020204" pitchFamily="34" charset="0"/>
              </a:rPr>
              <a:t>    Taşıyıcı</a:t>
            </a:r>
            <a:r>
              <a:rPr lang="tr-TR" sz="2000" dirty="0" smtClean="0">
                <a:solidFill>
                  <a:schemeClr val="tx2"/>
                </a:solidFill>
                <a:cs typeface="Arial" panose="020B0604020202020204" pitchFamily="34" charset="0"/>
              </a:rPr>
              <a:t>		</a:t>
            </a:r>
            <a:endParaRPr lang="tr-TR" sz="2000" dirty="0">
              <a:solidFill>
                <a:schemeClr val="tx2"/>
              </a:solidFill>
              <a:cs typeface="Arial" panose="020B0604020202020204" pitchFamily="34" charset="0"/>
            </a:endParaRPr>
          </a:p>
        </p:txBody>
      </p:sp>
      <p:sp>
        <p:nvSpPr>
          <p:cNvPr id="10" name="Aşağı Ok 9"/>
          <p:cNvSpPr/>
          <p:nvPr/>
        </p:nvSpPr>
        <p:spPr>
          <a:xfrm>
            <a:off x="1156616" y="245212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612128" y="5767020"/>
            <a:ext cx="1515626" cy="738664"/>
          </a:xfrm>
          <a:prstGeom prst="rect">
            <a:avLst/>
          </a:prstGeom>
        </p:spPr>
        <p:txBody>
          <a:bodyPr wrap="square">
            <a:spAutoFit/>
          </a:bodyPr>
          <a:lstStyle/>
          <a:p>
            <a:pPr algn="ctr"/>
            <a:r>
              <a:rPr lang="tr-TR" sz="1400" b="0" dirty="0" smtClean="0">
                <a:solidFill>
                  <a:schemeClr val="tx2"/>
                </a:solidFill>
                <a:cs typeface="Arial" panose="020B0604020202020204" pitchFamily="34" charset="0"/>
              </a:rPr>
              <a:t>Sorumluluk</a:t>
            </a:r>
          </a:p>
          <a:p>
            <a:pPr algn="ctr"/>
            <a:r>
              <a:rPr lang="tr-TR" sz="1400" b="0" dirty="0" smtClean="0">
                <a:solidFill>
                  <a:schemeClr val="tx2"/>
                </a:solidFill>
                <a:cs typeface="Arial" panose="020B0604020202020204" pitchFamily="34" charset="0"/>
              </a:rPr>
              <a:t>(ilgili kurumların mevzuatı)</a:t>
            </a:r>
            <a:endParaRPr lang="tr-TR" sz="1400" b="0" dirty="0"/>
          </a:p>
        </p:txBody>
      </p:sp>
      <p:sp>
        <p:nvSpPr>
          <p:cNvPr id="12" name="Dikdörtgen 11"/>
          <p:cNvSpPr/>
          <p:nvPr/>
        </p:nvSpPr>
        <p:spPr>
          <a:xfrm>
            <a:off x="458474" y="4400978"/>
            <a:ext cx="1822935" cy="830997"/>
          </a:xfrm>
          <a:prstGeom prst="rect">
            <a:avLst/>
          </a:prstGeom>
        </p:spPr>
        <p:txBody>
          <a:bodyPr wrap="none">
            <a:spAutoFit/>
          </a:bodyPr>
          <a:lstStyle/>
          <a:p>
            <a:pPr lvl="0" algn="ctr" eaLnBrk="1" fontAlgn="auto" hangingPunct="1">
              <a:spcBef>
                <a:spcPts val="0"/>
              </a:spcBef>
              <a:spcAft>
                <a:spcPts val="0"/>
              </a:spcAft>
            </a:pPr>
            <a:r>
              <a:rPr lang="tr-TR" sz="1600" b="0" dirty="0">
                <a:solidFill>
                  <a:srgbClr val="073E87"/>
                </a:solidFill>
                <a:cs typeface="Arial" panose="020B0604020202020204" pitchFamily="34" charset="0"/>
              </a:rPr>
              <a:t>Taşıma hizmeti</a:t>
            </a:r>
          </a:p>
          <a:p>
            <a:pPr lvl="0" algn="ctr" eaLnBrk="1" fontAlgn="auto" hangingPunct="1">
              <a:spcBef>
                <a:spcPts val="0"/>
              </a:spcBef>
              <a:spcAft>
                <a:spcPts val="0"/>
              </a:spcAft>
            </a:pPr>
            <a:r>
              <a:rPr lang="tr-TR" sz="1600" b="0" dirty="0">
                <a:solidFill>
                  <a:srgbClr val="073E87"/>
                </a:solidFill>
                <a:cs typeface="Arial" panose="020B0604020202020204" pitchFamily="34" charset="0"/>
              </a:rPr>
              <a:t>(satıcı ile </a:t>
            </a:r>
            <a:endParaRPr lang="tr-TR" sz="1600" b="0" dirty="0" smtClean="0">
              <a:solidFill>
                <a:srgbClr val="073E87"/>
              </a:solidFill>
              <a:cs typeface="Arial" panose="020B0604020202020204" pitchFamily="34" charset="0"/>
            </a:endParaRPr>
          </a:p>
          <a:p>
            <a:pPr lvl="0" algn="ctr" eaLnBrk="1" fontAlgn="auto" hangingPunct="1">
              <a:spcBef>
                <a:spcPts val="0"/>
              </a:spcBef>
              <a:spcAft>
                <a:spcPts val="0"/>
              </a:spcAft>
            </a:pPr>
            <a:r>
              <a:rPr lang="tr-TR" sz="1600" b="0" dirty="0" smtClean="0">
                <a:solidFill>
                  <a:srgbClr val="073E87"/>
                </a:solidFill>
                <a:cs typeface="Arial" panose="020B0604020202020204" pitchFamily="34" charset="0"/>
              </a:rPr>
              <a:t>özel </a:t>
            </a:r>
            <a:r>
              <a:rPr lang="tr-TR" sz="1600" b="0" dirty="0">
                <a:solidFill>
                  <a:srgbClr val="073E87"/>
                </a:solidFill>
                <a:cs typeface="Arial" panose="020B0604020202020204" pitchFamily="34" charset="0"/>
              </a:rPr>
              <a:t>hukuk ilişkisi)</a:t>
            </a:r>
          </a:p>
        </p:txBody>
      </p:sp>
      <p:sp>
        <p:nvSpPr>
          <p:cNvPr id="13" name="Aşağı Ok 12"/>
          <p:cNvSpPr/>
          <p:nvPr/>
        </p:nvSpPr>
        <p:spPr>
          <a:xfrm>
            <a:off x="1156616" y="5279446"/>
            <a:ext cx="484632" cy="487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86685" y="2941328"/>
            <a:ext cx="1966515" cy="830997"/>
          </a:xfrm>
          <a:prstGeom prst="rect">
            <a:avLst/>
          </a:prstGeom>
        </p:spPr>
        <p:txBody>
          <a:bodyPr wrap="square">
            <a:spAutoFit/>
          </a:bodyPr>
          <a:lstStyle/>
          <a:p>
            <a:pPr algn="ctr"/>
            <a:r>
              <a:rPr lang="tr-TR" sz="1600" b="0" dirty="0" smtClean="0">
                <a:solidFill>
                  <a:schemeClr val="tx2"/>
                </a:solidFill>
                <a:cs typeface="Arial" panose="020B0604020202020204" pitchFamily="34" charset="0"/>
              </a:rPr>
              <a:t>Ulaştırma Bakanlığı </a:t>
            </a:r>
          </a:p>
          <a:p>
            <a:pPr algn="ctr"/>
            <a:r>
              <a:rPr lang="tr-TR" sz="1600" b="0" dirty="0" smtClean="0">
                <a:solidFill>
                  <a:schemeClr val="tx2"/>
                </a:solidFill>
                <a:cs typeface="Arial" panose="020B0604020202020204" pitchFamily="34" charset="0"/>
              </a:rPr>
              <a:t>PTT</a:t>
            </a:r>
          </a:p>
          <a:p>
            <a:pPr algn="ctr"/>
            <a:r>
              <a:rPr lang="tr-TR" sz="1600" b="0" dirty="0" smtClean="0">
                <a:solidFill>
                  <a:schemeClr val="tx2"/>
                </a:solidFill>
                <a:cs typeface="Arial" panose="020B0604020202020204" pitchFamily="34" charset="0"/>
              </a:rPr>
              <a:t>BTK</a:t>
            </a:r>
            <a:endParaRPr lang="tr-TR" sz="1600" b="0" dirty="0">
              <a:solidFill>
                <a:schemeClr val="tx2"/>
              </a:solidFill>
              <a:cs typeface="Arial" panose="020B0604020202020204" pitchFamily="34" charset="0"/>
            </a:endParaRPr>
          </a:p>
        </p:txBody>
      </p:sp>
      <p:sp>
        <p:nvSpPr>
          <p:cNvPr id="16" name="Aşağı Ok 15"/>
          <p:cNvSpPr/>
          <p:nvPr/>
        </p:nvSpPr>
        <p:spPr>
          <a:xfrm>
            <a:off x="1127626" y="3780715"/>
            <a:ext cx="484632" cy="620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281409" y="1988840"/>
            <a:ext cx="6539063" cy="4585871"/>
          </a:xfrm>
          <a:prstGeom prst="rect">
            <a:avLst/>
          </a:prstGeom>
        </p:spPr>
        <p:txBody>
          <a:bodyPr wrap="square">
            <a:spAutoFit/>
          </a:bodyPr>
          <a:lstStyle/>
          <a:p>
            <a:pPr algn="just"/>
            <a:r>
              <a:rPr lang="tr-TR" sz="1600" dirty="0" smtClean="0">
                <a:solidFill>
                  <a:schemeClr val="tx2"/>
                </a:solidFill>
                <a:cs typeface="Arial" pitchFamily="34" charset="0"/>
              </a:rPr>
              <a:t>Özellikle son dönemde tarafımıza ulaşan birçok başvuruda, </a:t>
            </a:r>
            <a:r>
              <a:rPr lang="tr-TR" sz="1600" dirty="0" smtClean="0">
                <a:solidFill>
                  <a:schemeClr val="tx2"/>
                </a:solidFill>
                <a:cs typeface="Arial" pitchFamily="34" charset="0"/>
              </a:rPr>
              <a:t>kargo </a:t>
            </a:r>
            <a:r>
              <a:rPr lang="tr-TR" sz="1600" dirty="0" smtClean="0">
                <a:solidFill>
                  <a:schemeClr val="tx2"/>
                </a:solidFill>
                <a:cs typeface="Arial" pitchFamily="34" charset="0"/>
              </a:rPr>
              <a:t>kutularının ödeme yapılmadan açılıp kontrol edilerek teslim alınmasına yönelik öneriler iletilmiştir.</a:t>
            </a:r>
          </a:p>
          <a:p>
            <a:pPr algn="just"/>
            <a:endParaRPr lang="tr-TR" sz="1600" dirty="0">
              <a:solidFill>
                <a:schemeClr val="tx2"/>
              </a:solidFill>
              <a:cs typeface="Arial" pitchFamily="34" charset="0"/>
            </a:endParaRPr>
          </a:p>
          <a:p>
            <a:pPr algn="just"/>
            <a:r>
              <a:rPr lang="tr-TR" sz="1600" dirty="0" smtClean="0">
                <a:solidFill>
                  <a:schemeClr val="tx2"/>
                </a:solidFill>
                <a:cs typeface="Arial" pitchFamily="34" charset="0"/>
              </a:rPr>
              <a:t>Şu anda bu konuda yasal bir düzenleme olmamakla beraber, ileride yapılacak mevzuat değişiklerinde değerlendirilmek üzere kayıt altına alınmıştır ve ilgili paydaşlarla görüş alışverişi planlanmaktadır.</a:t>
            </a:r>
          </a:p>
          <a:p>
            <a:pPr algn="just"/>
            <a:endParaRPr lang="tr-TR" sz="1600" dirty="0">
              <a:solidFill>
                <a:schemeClr val="tx2"/>
              </a:solidFill>
              <a:cs typeface="Arial" pitchFamily="34" charset="0"/>
            </a:endParaRPr>
          </a:p>
          <a:p>
            <a:pPr algn="just"/>
            <a:r>
              <a:rPr lang="tr-TR" sz="1600" dirty="0" smtClean="0">
                <a:solidFill>
                  <a:schemeClr val="tx2"/>
                </a:solidFill>
                <a:cs typeface="Arial" pitchFamily="34" charset="0"/>
              </a:rPr>
              <a:t>PTT’nin kontrollü teslim adı altında bir yöntemi olmasına rağmen, bu yöntem sadece </a:t>
            </a:r>
            <a:r>
              <a:rPr lang="tr-TR" sz="1600" i="1" dirty="0">
                <a:solidFill>
                  <a:schemeClr val="tx2"/>
                </a:solidFill>
                <a:cs typeface="Arial" pitchFamily="34" charset="0"/>
              </a:rPr>
              <a:t>APS Kurye Taahhütlü </a:t>
            </a:r>
            <a:r>
              <a:rPr lang="tr-TR" sz="1600" i="1" dirty="0" smtClean="0">
                <a:solidFill>
                  <a:schemeClr val="tx2"/>
                </a:solidFill>
                <a:cs typeface="Arial" pitchFamily="34" charset="0"/>
              </a:rPr>
              <a:t>gönderiler</a:t>
            </a:r>
            <a:r>
              <a:rPr lang="tr-TR" sz="1600" i="1" dirty="0" smtClean="0">
                <a:solidFill>
                  <a:srgbClr val="00B0F0"/>
                </a:solidFill>
                <a:cs typeface="Arial" pitchFamily="34" charset="0"/>
              </a:rPr>
              <a:t> </a:t>
            </a:r>
            <a:r>
              <a:rPr lang="tr-TR" sz="1600" dirty="0">
                <a:solidFill>
                  <a:schemeClr val="tx2"/>
                </a:solidFill>
                <a:cs typeface="Arial" pitchFamily="34" charset="0"/>
              </a:rPr>
              <a:t>için uygulanmaktadır</a:t>
            </a:r>
            <a:r>
              <a:rPr lang="tr-TR" sz="1600" dirty="0" smtClean="0">
                <a:solidFill>
                  <a:schemeClr val="tx2"/>
                </a:solidFill>
                <a:cs typeface="Arial" pitchFamily="34" charset="0"/>
              </a:rPr>
              <a:t>.</a:t>
            </a:r>
          </a:p>
          <a:p>
            <a:pPr algn="just"/>
            <a:endParaRPr lang="tr-TR" sz="1600" dirty="0" smtClean="0">
              <a:solidFill>
                <a:schemeClr val="tx2"/>
              </a:solidFill>
              <a:cs typeface="Arial" pitchFamily="34" charset="0"/>
            </a:endParaRPr>
          </a:p>
          <a:p>
            <a:pPr algn="just"/>
            <a:r>
              <a:rPr lang="tr-TR" sz="1400" b="1" i="1" dirty="0" smtClean="0">
                <a:solidFill>
                  <a:srgbClr val="00B0F0"/>
                </a:solidFill>
                <a:cs typeface="Arial" pitchFamily="34" charset="0"/>
              </a:rPr>
              <a:t>http</a:t>
            </a:r>
            <a:r>
              <a:rPr lang="tr-TR" sz="1400" b="1" i="1" dirty="0" smtClean="0">
                <a:solidFill>
                  <a:srgbClr val="00B0F0"/>
                </a:solidFill>
                <a:cs typeface="Arial" pitchFamily="34" charset="0"/>
              </a:rPr>
              <a:t>://ptt.gov.tr/ptt/#!ptt_aps_kurye_taahhutlu “Kapsamında haberleşme maddesi, dosya, doküman, evrak veya eşya bulunan belli bir ağırlık ve hacme kadar PTT tarafından kabul edilen yurt içi varışlı "APS Kurye ve taahhütlü özel hizmeti" ile kabul edilen gönderilere denir. </a:t>
            </a:r>
            <a:r>
              <a:rPr lang="tr-TR" sz="1400" b="1" i="1" dirty="0" smtClean="0">
                <a:solidFill>
                  <a:srgbClr val="00B0F0"/>
                </a:solidFill>
                <a:cs typeface="Arial" pitchFamily="34" charset="0"/>
              </a:rPr>
              <a:t>Son </a:t>
            </a:r>
            <a:r>
              <a:rPr lang="tr-TR" sz="1400" b="1" i="1" dirty="0" smtClean="0">
                <a:solidFill>
                  <a:srgbClr val="00B0F0"/>
                </a:solidFill>
                <a:cs typeface="Arial" pitchFamily="34" charset="0"/>
              </a:rPr>
              <a:t>Ağırlık veya Hacim: En fazla 2 kg veya 2 desidir. Boyutları: En uzun kenarı 50 cm'yi aşamaz.”</a:t>
            </a:r>
            <a:endParaRPr lang="tr-TR" sz="1400" b="1" i="1" dirty="0">
              <a:solidFill>
                <a:srgbClr val="00B0F0"/>
              </a:solidFill>
              <a:cs typeface="Arial" pitchFamily="34" charset="0"/>
            </a:endParaRPr>
          </a:p>
        </p:txBody>
      </p:sp>
    </p:spTree>
    <p:extLst>
      <p:ext uri="{BB962C8B-B14F-4D97-AF65-F5344CB8AC3E}">
        <p14:creationId xmlns:p14="http://schemas.microsoft.com/office/powerpoint/2010/main" val="150868364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8313" y="1916113"/>
            <a:ext cx="2087463" cy="1631216"/>
          </a:xfrm>
          <a:prstGeom prst="rect">
            <a:avLst/>
          </a:prstGeom>
        </p:spPr>
        <p:txBody>
          <a:bodyPr wrap="square">
            <a:spAutoFit/>
          </a:bodyPr>
          <a:lstStyle/>
          <a:p>
            <a:pPr marL="342900" indent="-342900" algn="just" eaLnBrk="1" hangingPunct="1">
              <a:buClr>
                <a:srgbClr val="00B0F0"/>
              </a:buClr>
              <a:buFont typeface="Wingdings" panose="05000000000000000000" pitchFamily="2" charset="2"/>
              <a:buChar char="Ø"/>
              <a:defRPr/>
            </a:pPr>
            <a:endParaRPr lang="tr-TR" sz="2000" dirty="0" smtClean="0">
              <a:solidFill>
                <a:schemeClr val="tx2"/>
              </a:solidFill>
              <a:cs typeface="Arial" panose="020B0604020202020204" pitchFamily="34" charset="0"/>
            </a:endParaRPr>
          </a:p>
          <a:p>
            <a:pPr algn="just" eaLnBrk="1" hangingPunct="1">
              <a:buClr>
                <a:srgbClr val="00B0F0"/>
              </a:buClr>
              <a:defRPr/>
            </a:pPr>
            <a:r>
              <a:rPr lang="tr-TR" sz="2000" dirty="0" smtClean="0">
                <a:solidFill>
                  <a:schemeClr val="tx2"/>
                </a:solidFill>
                <a:cs typeface="Arial" panose="020B0604020202020204" pitchFamily="34" charset="0"/>
              </a:rPr>
              <a:t>Satıcı/sağlayıcı</a:t>
            </a:r>
          </a:p>
          <a:p>
            <a:pPr algn="just" eaLnBrk="1" hangingPunct="1">
              <a:defRPr/>
            </a:pPr>
            <a:endParaRPr lang="tr-TR" sz="1600" dirty="0">
              <a:solidFill>
                <a:schemeClr val="tx2"/>
              </a:solidFill>
              <a:latin typeface="Cambria" panose="02040503050406030204" pitchFamily="18" charset="0"/>
            </a:endParaRPr>
          </a:p>
          <a:p>
            <a:pPr algn="just" eaLnBrk="1" hangingPunct="1">
              <a:defRPr/>
            </a:pPr>
            <a:endParaRPr lang="tr-TR" sz="2400" dirty="0">
              <a:solidFill>
                <a:schemeClr val="tx2"/>
              </a:solidFill>
            </a:endParaRPr>
          </a:p>
          <a:p>
            <a:pPr algn="just" eaLnBrk="1" hangingPunct="1">
              <a:defRPr/>
            </a:pPr>
            <a:endParaRPr lang="tr-TR" sz="2000" dirty="0">
              <a:solidFill>
                <a:schemeClr val="tx2"/>
              </a:solidFill>
            </a:endParaRPr>
          </a:p>
        </p:txBody>
      </p:sp>
      <p:sp>
        <p:nvSpPr>
          <p:cNvPr id="5" name="Text Box 262"/>
          <p:cNvSpPr txBox="1">
            <a:spLocks noGrp="1" noChangeArrowheads="1"/>
          </p:cNvSpPr>
          <p:nvPr>
            <p:ph type="title"/>
          </p:nvPr>
        </p:nvSpPr>
        <p:spPr bwMode="gray">
          <a:xfrm>
            <a:off x="468313" y="548680"/>
            <a:ext cx="6984007" cy="1015663"/>
          </a:xfrm>
          <a:prstGeom prst="rect">
            <a:avLst/>
          </a:prstGeom>
          <a:ln w="9525" cap="flat" cmpd="sng" algn="ctr">
            <a:solidFill>
              <a:schemeClr val="accent1"/>
            </a:solidFill>
            <a:prstDash val="solid"/>
            <a:headEnd/>
            <a:tailEnd/>
          </a:ln>
          <a:extLst/>
        </p:spPr>
        <p:style>
          <a:lnRef idx="1">
            <a:schemeClr val="accent1"/>
          </a:lnRef>
          <a:fillRef idx="1002">
            <a:schemeClr val="lt2"/>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just">
              <a:defRPr/>
            </a:pPr>
            <a:r>
              <a:rPr lang="tr-TR" sz="2000" b="1" dirty="0" smtClean="0">
                <a:solidFill>
                  <a:schemeClr val="tx2"/>
                </a:solidFill>
                <a:latin typeface="Arial" panose="020B0604020202020204" pitchFamily="34" charset="0"/>
                <a:cs typeface="Arial" panose="020B0604020202020204" pitchFamily="34" charset="0"/>
              </a:rPr>
              <a:t>9)Mesafeli yöntemle satın alınan ürünün faturasını düzenleyen ile gönderen farklı ise cayma hakkı kime karşı kullanılacaktır? </a:t>
            </a:r>
            <a:endParaRPr lang="tr-TR" sz="2000" b="1" dirty="0">
              <a:solidFill>
                <a:schemeClr val="tx2"/>
              </a:solidFill>
              <a:latin typeface="Arial" panose="020B0604020202020204" pitchFamily="34" charset="0"/>
              <a:cs typeface="Arial" panose="020B0604020202020204" pitchFamily="34" charset="0"/>
            </a:endParaRPr>
          </a:p>
        </p:txBody>
      </p:sp>
      <p:sp>
        <p:nvSpPr>
          <p:cNvPr id="6" name="Dikdörtgen 5"/>
          <p:cNvSpPr/>
          <p:nvPr/>
        </p:nvSpPr>
        <p:spPr>
          <a:xfrm>
            <a:off x="5292080" y="2133330"/>
            <a:ext cx="2688557" cy="1015663"/>
          </a:xfrm>
          <a:prstGeom prst="rect">
            <a:avLst/>
          </a:prstGeom>
        </p:spPr>
        <p:txBody>
          <a:bodyPr wrap="none">
            <a:spAutoFit/>
          </a:bodyPr>
          <a:lstStyle/>
          <a:p>
            <a:pPr algn="ctr" eaLnBrk="1" hangingPunct="1">
              <a:buClr>
                <a:srgbClr val="00B0F0"/>
              </a:buClr>
              <a:defRPr/>
            </a:pPr>
            <a:r>
              <a:rPr lang="tr-TR" sz="2000" dirty="0" smtClean="0">
                <a:solidFill>
                  <a:schemeClr val="tx2"/>
                </a:solidFill>
                <a:cs typeface="Arial" panose="020B0604020202020204" pitchFamily="34" charset="0"/>
              </a:rPr>
              <a:t>Hem satıcı/sağlayıcı </a:t>
            </a:r>
          </a:p>
          <a:p>
            <a:pPr algn="ctr" eaLnBrk="1" hangingPunct="1">
              <a:buClr>
                <a:srgbClr val="00B0F0"/>
              </a:buClr>
              <a:defRPr/>
            </a:pPr>
            <a:r>
              <a:rPr lang="tr-TR" sz="2000" dirty="0" smtClean="0">
                <a:solidFill>
                  <a:schemeClr val="tx2"/>
                </a:solidFill>
                <a:cs typeface="Arial" panose="020B0604020202020204" pitchFamily="34" charset="0"/>
              </a:rPr>
              <a:t>hem yer sağlayıcı</a:t>
            </a:r>
          </a:p>
          <a:p>
            <a:pPr algn="just" eaLnBrk="1" hangingPunct="1">
              <a:buClr>
                <a:srgbClr val="00B0F0"/>
              </a:buClr>
              <a:defRPr/>
            </a:pPr>
            <a:endParaRPr lang="tr-TR" sz="2000" dirty="0">
              <a:solidFill>
                <a:schemeClr val="tx2"/>
              </a:solidFill>
              <a:cs typeface="Arial" panose="020B0604020202020204" pitchFamily="34" charset="0"/>
            </a:endParaRPr>
          </a:p>
        </p:txBody>
      </p:sp>
      <p:sp>
        <p:nvSpPr>
          <p:cNvPr id="4" name="Aşağı Ok 3"/>
          <p:cNvSpPr/>
          <p:nvPr/>
        </p:nvSpPr>
        <p:spPr>
          <a:xfrm>
            <a:off x="1269728" y="289105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3198817" y="2204864"/>
            <a:ext cx="1736629" cy="400110"/>
          </a:xfrm>
          <a:prstGeom prst="rect">
            <a:avLst/>
          </a:prstGeom>
        </p:spPr>
        <p:txBody>
          <a:bodyPr wrap="none">
            <a:spAutoFit/>
          </a:bodyPr>
          <a:lstStyle/>
          <a:p>
            <a:pPr algn="just" eaLnBrk="1" hangingPunct="1">
              <a:buClr>
                <a:srgbClr val="00B0F0"/>
              </a:buClr>
              <a:defRPr/>
            </a:pPr>
            <a:r>
              <a:rPr lang="tr-TR" sz="2000" dirty="0">
                <a:solidFill>
                  <a:schemeClr val="tx2"/>
                </a:solidFill>
                <a:cs typeface="Arial" panose="020B0604020202020204" pitchFamily="34" charset="0"/>
              </a:rPr>
              <a:t>Yer </a:t>
            </a:r>
            <a:r>
              <a:rPr lang="tr-TR" sz="2000" dirty="0" smtClean="0">
                <a:solidFill>
                  <a:schemeClr val="tx2"/>
                </a:solidFill>
                <a:cs typeface="Arial" panose="020B0604020202020204" pitchFamily="34" charset="0"/>
              </a:rPr>
              <a:t>sağlayıcı</a:t>
            </a:r>
            <a:endParaRPr lang="tr-TR" sz="2000" dirty="0">
              <a:solidFill>
                <a:schemeClr val="tx2"/>
              </a:solidFill>
              <a:cs typeface="Arial" panose="020B0604020202020204" pitchFamily="34" charset="0"/>
            </a:endParaRPr>
          </a:p>
        </p:txBody>
      </p:sp>
      <p:sp>
        <p:nvSpPr>
          <p:cNvPr id="8" name="Dikdörtgen 7"/>
          <p:cNvSpPr/>
          <p:nvPr/>
        </p:nvSpPr>
        <p:spPr>
          <a:xfrm>
            <a:off x="932398" y="4568004"/>
            <a:ext cx="1159292" cy="1200329"/>
          </a:xfrm>
          <a:prstGeom prst="rect">
            <a:avLst/>
          </a:prstGeom>
        </p:spPr>
        <p:txBody>
          <a:bodyPr wrap="none">
            <a:spAutoFit/>
          </a:bodyPr>
          <a:lstStyle/>
          <a:p>
            <a:pPr algn="ctr"/>
            <a:r>
              <a:rPr lang="tr-TR" dirty="0" smtClean="0">
                <a:solidFill>
                  <a:srgbClr val="00B0F0"/>
                </a:solidFill>
                <a:cs typeface="Arial" panose="020B0604020202020204" pitchFamily="34" charset="0"/>
              </a:rPr>
              <a:t>D&amp;R </a:t>
            </a:r>
          </a:p>
          <a:p>
            <a:pPr algn="ctr"/>
            <a:r>
              <a:rPr lang="tr-TR" dirty="0" err="1" smtClean="0">
                <a:solidFill>
                  <a:srgbClr val="00B0F0"/>
                </a:solidFill>
                <a:cs typeface="Arial" panose="020B0604020202020204" pitchFamily="34" charset="0"/>
              </a:rPr>
              <a:t>Morhipo</a:t>
            </a:r>
            <a:r>
              <a:rPr lang="tr-TR" dirty="0" smtClean="0">
                <a:solidFill>
                  <a:srgbClr val="00B0F0"/>
                </a:solidFill>
                <a:cs typeface="Arial" panose="020B0604020202020204" pitchFamily="34" charset="0"/>
              </a:rPr>
              <a:t> </a:t>
            </a:r>
          </a:p>
          <a:p>
            <a:pPr algn="ctr"/>
            <a:r>
              <a:rPr lang="tr-TR" dirty="0" err="1" smtClean="0">
                <a:solidFill>
                  <a:srgbClr val="00B0F0"/>
                </a:solidFill>
                <a:cs typeface="Arial" panose="020B0604020202020204" pitchFamily="34" charset="0"/>
              </a:rPr>
              <a:t>Trendyol</a:t>
            </a:r>
            <a:endParaRPr lang="tr-TR" dirty="0" smtClean="0">
              <a:solidFill>
                <a:srgbClr val="00B0F0"/>
              </a:solidFill>
              <a:cs typeface="Arial" panose="020B0604020202020204" pitchFamily="34" charset="0"/>
            </a:endParaRPr>
          </a:p>
          <a:p>
            <a:pPr algn="ctr"/>
            <a:r>
              <a:rPr lang="tr-TR" dirty="0" smtClean="0">
                <a:solidFill>
                  <a:srgbClr val="00B0F0"/>
                </a:solidFill>
                <a:cs typeface="Arial" panose="020B0604020202020204" pitchFamily="34" charset="0"/>
              </a:rPr>
              <a:t>… </a:t>
            </a:r>
            <a:endParaRPr lang="tr-TR" dirty="0"/>
          </a:p>
        </p:txBody>
      </p:sp>
      <p:sp>
        <p:nvSpPr>
          <p:cNvPr id="9" name="Dikdörtgen 8"/>
          <p:cNvSpPr/>
          <p:nvPr/>
        </p:nvSpPr>
        <p:spPr>
          <a:xfrm>
            <a:off x="3275856" y="4568004"/>
            <a:ext cx="1582549" cy="1200329"/>
          </a:xfrm>
          <a:prstGeom prst="rect">
            <a:avLst/>
          </a:prstGeom>
        </p:spPr>
        <p:txBody>
          <a:bodyPr wrap="none">
            <a:spAutoFit/>
          </a:bodyPr>
          <a:lstStyle/>
          <a:p>
            <a:pPr algn="ctr"/>
            <a:r>
              <a:rPr lang="tr-TR" dirty="0" smtClean="0">
                <a:solidFill>
                  <a:srgbClr val="00B0F0"/>
                </a:solidFill>
                <a:cs typeface="Arial" panose="020B0604020202020204" pitchFamily="34" charset="0"/>
              </a:rPr>
              <a:t>Gittigidiyor</a:t>
            </a:r>
          </a:p>
          <a:p>
            <a:pPr algn="ctr"/>
            <a:r>
              <a:rPr lang="tr-TR" dirty="0" err="1" smtClean="0">
                <a:solidFill>
                  <a:srgbClr val="00B0F0"/>
                </a:solidFill>
                <a:cs typeface="Arial" panose="020B0604020202020204" pitchFamily="34" charset="0"/>
              </a:rPr>
              <a:t>Yemeksepeti</a:t>
            </a:r>
            <a:endParaRPr lang="tr-TR" dirty="0" smtClean="0">
              <a:solidFill>
                <a:srgbClr val="00B0F0"/>
              </a:solidFill>
              <a:cs typeface="Arial" panose="020B0604020202020204" pitchFamily="34" charset="0"/>
            </a:endParaRPr>
          </a:p>
          <a:p>
            <a:pPr algn="ctr"/>
            <a:r>
              <a:rPr lang="tr-TR" dirty="0" smtClean="0">
                <a:solidFill>
                  <a:srgbClr val="00B0F0"/>
                </a:solidFill>
                <a:cs typeface="Arial" panose="020B0604020202020204" pitchFamily="34" charset="0"/>
              </a:rPr>
              <a:t>Modacruz </a:t>
            </a:r>
          </a:p>
          <a:p>
            <a:pPr algn="ctr"/>
            <a:r>
              <a:rPr lang="tr-TR" dirty="0" smtClean="0">
                <a:solidFill>
                  <a:srgbClr val="00B0F0"/>
                </a:solidFill>
                <a:cs typeface="Arial" panose="020B0604020202020204" pitchFamily="34" charset="0"/>
              </a:rPr>
              <a:t>…</a:t>
            </a:r>
            <a:endParaRPr lang="tr-TR" dirty="0"/>
          </a:p>
        </p:txBody>
      </p:sp>
      <p:sp>
        <p:nvSpPr>
          <p:cNvPr id="10" name="Aşağı Ok 9"/>
          <p:cNvSpPr/>
          <p:nvPr/>
        </p:nvSpPr>
        <p:spPr>
          <a:xfrm>
            <a:off x="6379902" y="289105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şağı Ok 10"/>
          <p:cNvSpPr/>
          <p:nvPr/>
        </p:nvSpPr>
        <p:spPr>
          <a:xfrm>
            <a:off x="3824815" y="289105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5830976" y="4568004"/>
            <a:ext cx="1582484" cy="923330"/>
          </a:xfrm>
          <a:prstGeom prst="rect">
            <a:avLst/>
          </a:prstGeom>
        </p:spPr>
        <p:txBody>
          <a:bodyPr wrap="none">
            <a:spAutoFit/>
          </a:bodyPr>
          <a:lstStyle/>
          <a:p>
            <a:pPr algn="ctr"/>
            <a:r>
              <a:rPr lang="tr-TR" dirty="0" smtClean="0">
                <a:solidFill>
                  <a:srgbClr val="00B0F0"/>
                </a:solidFill>
                <a:cs typeface="Arial" panose="020B0604020202020204" pitchFamily="34" charset="0"/>
              </a:rPr>
              <a:t>Hepsiburada</a:t>
            </a:r>
          </a:p>
          <a:p>
            <a:pPr algn="ctr"/>
            <a:r>
              <a:rPr lang="tr-TR" dirty="0" smtClean="0">
                <a:solidFill>
                  <a:srgbClr val="00B0F0"/>
                </a:solidFill>
                <a:cs typeface="Arial" panose="020B0604020202020204" pitchFamily="34" charset="0"/>
              </a:rPr>
              <a:t>N11</a:t>
            </a:r>
          </a:p>
          <a:p>
            <a:pPr algn="ctr"/>
            <a:r>
              <a:rPr lang="tr-TR" dirty="0" smtClean="0">
                <a:solidFill>
                  <a:srgbClr val="00B0F0"/>
                </a:solidFill>
                <a:cs typeface="Arial" panose="020B0604020202020204" pitchFamily="34" charset="0"/>
              </a:rPr>
              <a:t>…</a:t>
            </a:r>
            <a:endParaRPr lang="tr-TR" dirty="0"/>
          </a:p>
        </p:txBody>
      </p:sp>
    </p:spTree>
    <p:extLst>
      <p:ext uri="{BB962C8B-B14F-4D97-AF65-F5344CB8AC3E}">
        <p14:creationId xmlns:p14="http://schemas.microsoft.com/office/powerpoint/2010/main" val="39105518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2"/>
          <p:cNvSpPr txBox="1">
            <a:spLocks noGrp="1" noChangeArrowheads="1"/>
          </p:cNvSpPr>
          <p:nvPr>
            <p:ph type="title"/>
          </p:nvPr>
        </p:nvSpPr>
        <p:spPr bwMode="gray">
          <a:xfrm>
            <a:off x="467544" y="548680"/>
            <a:ext cx="6984007" cy="1323439"/>
          </a:xfrm>
          <a:prstGeom prst="rect">
            <a:avLst/>
          </a:prstGeom>
          <a:ln w="9525" cap="flat" cmpd="sng" algn="ctr">
            <a:solidFill>
              <a:schemeClr val="accent1"/>
            </a:solidFill>
            <a:prstDash val="solid"/>
            <a:headEnd/>
            <a:tailEnd/>
          </a:ln>
          <a:extLst/>
        </p:spPr>
        <p:style>
          <a:lnRef idx="1">
            <a:schemeClr val="accent1"/>
          </a:lnRef>
          <a:fillRef idx="1002">
            <a:schemeClr val="lt2"/>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just">
              <a:defRPr/>
            </a:pPr>
            <a:r>
              <a:rPr lang="tr-TR" sz="2000" b="1" dirty="0" smtClean="0">
                <a:solidFill>
                  <a:schemeClr val="tx2"/>
                </a:solidFill>
                <a:latin typeface="Arial" panose="020B0604020202020204" pitchFamily="34" charset="0"/>
                <a:cs typeface="Arial" panose="020B0604020202020204" pitchFamily="34" charset="0"/>
              </a:rPr>
              <a:t>10)Mesafeli sözleşmeye dair fatura veya ön bilgilendirme formu bulunmadığı durumlarda, satıcıya nasıl ulaşılabilecektir? Instagram, Facebook alışverişlerinde durum nasıl olacaktır?</a:t>
            </a:r>
            <a:endParaRPr lang="tr-TR" sz="2000" b="1" dirty="0">
              <a:solidFill>
                <a:schemeClr val="tx2"/>
              </a:solidFill>
              <a:latin typeface="Arial" panose="020B0604020202020204" pitchFamily="34" charset="0"/>
              <a:cs typeface="Arial" panose="020B0604020202020204" pitchFamily="34" charset="0"/>
            </a:endParaRPr>
          </a:p>
        </p:txBody>
      </p:sp>
      <p:pic>
        <p:nvPicPr>
          <p:cNvPr id="10244" name="Picture 4" descr="facebook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293097"/>
            <a:ext cx="2836652" cy="194692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rader information unknow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546" y="4274017"/>
            <a:ext cx="22860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nstagram secret user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5" y="4293096"/>
            <a:ext cx="2865411" cy="194692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eş zamanlı fiziksel varlık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4426" y="2204864"/>
            <a:ext cx="2160240" cy="141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75099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kdörtgen 2"/>
          <p:cNvSpPr>
            <a:spLocks noChangeArrowheads="1"/>
          </p:cNvSpPr>
          <p:nvPr/>
        </p:nvSpPr>
        <p:spPr bwMode="auto">
          <a:xfrm>
            <a:off x="323528" y="2492896"/>
            <a:ext cx="849788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marL="0" indent="0" algn="just" eaLnBrk="1" hangingPunct="1">
              <a:spcBef>
                <a:spcPct val="0"/>
              </a:spcBef>
              <a:buClrTx/>
              <a:buSzTx/>
              <a:buNone/>
            </a:pPr>
            <a:r>
              <a:rPr lang="tr-TR" altLang="tr-TR" sz="2000" dirty="0">
                <a:solidFill>
                  <a:srgbClr val="00B0F0"/>
                </a:solidFill>
                <a:latin typeface="Arial" panose="020B0604020202020204" pitchFamily="34" charset="0"/>
                <a:cs typeface="Arial" panose="020B0604020202020204" pitchFamily="34" charset="0"/>
              </a:rPr>
              <a:t>Kanun Md. 68: </a:t>
            </a:r>
            <a:r>
              <a:rPr lang="tr-TR" altLang="tr-TR" sz="1800" b="0" dirty="0">
                <a:latin typeface="Arial" panose="020B0604020202020204" pitchFamily="34" charset="0"/>
                <a:cs typeface="Arial" panose="020B0604020202020204" pitchFamily="34" charset="0"/>
              </a:rPr>
              <a:t>(1) </a:t>
            </a:r>
            <a:r>
              <a:rPr lang="tr-TR" sz="1800" b="0" dirty="0">
                <a:latin typeface="Arial" panose="020B0604020202020204" pitchFamily="34" charset="0"/>
                <a:cs typeface="Arial" panose="020B0604020202020204" pitchFamily="34" charset="0"/>
              </a:rPr>
              <a:t>Tarafların İcra ve İflas Kanundaki hakları saklı olmak kaydıyla; değeri dört bin Türk Lirasının altında bulunan uyuşmazlıklarda ilçe tüketici hakem heyetlerine, altı bin Türk Lirasının altında bulunan uyuşmazlıklarda il tüketici hakem heyetlerine, büyükşehir statüsünde bulunan illerde ise dört bin Türk Lirası ile altı bin Türk Lirası arasındaki uyuşmazlıklarda il tüketici hakem heyetlerine başvuru zorunludur. </a:t>
            </a:r>
            <a:r>
              <a:rPr lang="tr-TR" sz="1800" b="0" dirty="0">
                <a:latin typeface="Arial" panose="020B0604020202020204" pitchFamily="34" charset="0"/>
                <a:cs typeface="Arial" panose="020B0604020202020204" pitchFamily="34" charset="0"/>
              </a:rPr>
              <a:t>Bu değerlerin üzerindeki uyuşmazlıklar için tüketici hakem heyetlerine başvuru yapılamaz</a:t>
            </a:r>
            <a:r>
              <a:rPr lang="tr-TR" sz="1800" b="0" dirty="0" smtClean="0">
                <a:latin typeface="Arial" panose="020B0604020202020204" pitchFamily="34" charset="0"/>
                <a:cs typeface="Arial" panose="020B0604020202020204" pitchFamily="34" charset="0"/>
              </a:rPr>
              <a:t>.</a:t>
            </a:r>
          </a:p>
          <a:p>
            <a:pPr marL="0" indent="0" algn="just" eaLnBrk="1" hangingPunct="1">
              <a:spcBef>
                <a:spcPct val="0"/>
              </a:spcBef>
              <a:buClrTx/>
              <a:buSzTx/>
              <a:buNone/>
            </a:pPr>
            <a:endParaRPr lang="tr-TR" altLang="tr-TR" sz="1800" b="0" dirty="0">
              <a:latin typeface="Arial" panose="020B0604020202020204" pitchFamily="34" charset="0"/>
              <a:cs typeface="Arial" panose="020B0604020202020204" pitchFamily="34" charset="0"/>
            </a:endParaRPr>
          </a:p>
          <a:p>
            <a:pPr marL="0" indent="0" algn="just" eaLnBrk="1" hangingPunct="1">
              <a:spcBef>
                <a:spcPct val="0"/>
              </a:spcBef>
              <a:buClrTx/>
              <a:buSzTx/>
              <a:buNone/>
            </a:pPr>
            <a:r>
              <a:rPr lang="tr-TR" altLang="tr-TR" sz="1800" b="0" dirty="0">
                <a:latin typeface="Arial" panose="020B0604020202020204" pitchFamily="34" charset="0"/>
                <a:cs typeface="Arial" panose="020B0604020202020204" pitchFamily="34" charset="0"/>
              </a:rPr>
              <a:t>(2) Tüketici hakem heyetleri kendilerine yapılan başvuruları gereğini yapmak üzere kabul etmek zorundadır.</a:t>
            </a:r>
          </a:p>
          <a:p>
            <a:pPr marL="0" indent="0" algn="just" eaLnBrk="1" hangingPunct="1">
              <a:spcBef>
                <a:spcPct val="0"/>
              </a:spcBef>
              <a:buClrTx/>
              <a:buSzTx/>
              <a:buNone/>
            </a:pPr>
            <a:endParaRPr lang="tr-TR" altLang="tr-TR" sz="2000" dirty="0">
              <a:latin typeface="Arial" panose="020B0604020202020204" pitchFamily="34" charset="0"/>
              <a:cs typeface="Arial" panose="020B0604020202020204" pitchFamily="34" charset="0"/>
            </a:endParaRPr>
          </a:p>
          <a:p>
            <a:pPr marL="0" indent="0" algn="just" eaLnBrk="1" hangingPunct="1">
              <a:spcBef>
                <a:spcPct val="0"/>
              </a:spcBef>
              <a:buClrTx/>
              <a:buSzTx/>
              <a:buNone/>
            </a:pPr>
            <a:r>
              <a:rPr lang="tr-TR" altLang="tr-TR" sz="2000" dirty="0">
                <a:solidFill>
                  <a:srgbClr val="00B0F0"/>
                </a:solidFill>
                <a:latin typeface="Arial" panose="020B0604020202020204" pitchFamily="34" charset="0"/>
                <a:cs typeface="Arial" panose="020B0604020202020204" pitchFamily="34" charset="0"/>
              </a:rPr>
              <a:t>HH Yönetmeliği Md. 7: </a:t>
            </a:r>
            <a:r>
              <a:rPr lang="tr-TR" altLang="tr-TR" sz="1800" b="0" dirty="0">
                <a:latin typeface="Arial" panose="020B0604020202020204" pitchFamily="34" charset="0"/>
                <a:cs typeface="Arial" panose="020B0604020202020204" pitchFamily="34" charset="0"/>
              </a:rPr>
              <a:t>(2) Başvurular, tüketicinin yerleşim yerinin bulunduğu veya tüketici işleminin yapıldığı yerdeki tüketici hakem heyetine yapılabilir.</a:t>
            </a:r>
          </a:p>
          <a:p>
            <a:pPr eaLnBrk="1" hangingPunct="1">
              <a:spcBef>
                <a:spcPct val="0"/>
              </a:spcBef>
              <a:buClrTx/>
              <a:buSzTx/>
              <a:buFont typeface="Wingdings" panose="05000000000000000000" pitchFamily="2" charset="2"/>
              <a:buChar char="Ø"/>
            </a:pPr>
            <a:endParaRPr lang="tr-TR" altLang="tr-TR" sz="1600" dirty="0">
              <a:latin typeface="Arial" panose="020B0604020202020204" pitchFamily="34" charset="0"/>
            </a:endParaRPr>
          </a:p>
        </p:txBody>
      </p:sp>
      <p:sp>
        <p:nvSpPr>
          <p:cNvPr id="5" name="Text Box 262"/>
          <p:cNvSpPr txBox="1">
            <a:spLocks noChangeArrowheads="1"/>
          </p:cNvSpPr>
          <p:nvPr/>
        </p:nvSpPr>
        <p:spPr bwMode="gray">
          <a:xfrm>
            <a:off x="467544" y="548680"/>
            <a:ext cx="6984776" cy="1323439"/>
          </a:xfrm>
          <a:prstGeom prst="rect">
            <a:avLst/>
          </a:prstGeom>
          <a:ln w="9525" cap="flat" cmpd="sng" algn="ctr">
            <a:solidFill>
              <a:schemeClr val="accent1"/>
            </a:solidFill>
            <a:prstDash val="solid"/>
            <a:headEnd/>
            <a:tailEnd/>
          </a:ln>
        </p:spPr>
        <p:style>
          <a:lnRef idx="1">
            <a:schemeClr val="accent1"/>
          </a:lnRef>
          <a:fillRef idx="1002">
            <a:schemeClr val="lt2"/>
          </a:fillRef>
          <a:effectRef idx="2">
            <a:schemeClr val="accent1"/>
          </a:effectRef>
          <a:fontRef idx="minor">
            <a:schemeClr val="lt1"/>
          </a:fontRef>
        </p:style>
        <p:txBody>
          <a:bodyPr wrap="square" anchor="ctr">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just">
              <a:defRPr/>
            </a:pPr>
            <a:r>
              <a:rPr lang="tr-TR" sz="2000" dirty="0" smtClean="0">
                <a:solidFill>
                  <a:schemeClr val="tx2"/>
                </a:solidFill>
                <a:latin typeface="Arial" panose="020B0604020202020204" pitchFamily="34" charset="0"/>
                <a:cs typeface="Arial" panose="020B0604020202020204" pitchFamily="34" charset="0"/>
              </a:rPr>
              <a:t>11) N11 ya da </a:t>
            </a:r>
            <a:r>
              <a:rPr lang="tr-TR" sz="2000" dirty="0" err="1">
                <a:solidFill>
                  <a:schemeClr val="tx2"/>
                </a:solidFill>
                <a:latin typeface="Arial" panose="020B0604020202020204" pitchFamily="34" charset="0"/>
                <a:cs typeface="Arial" panose="020B0604020202020204" pitchFamily="34" charset="0"/>
              </a:rPr>
              <a:t>gittigidiyor</a:t>
            </a:r>
            <a:r>
              <a:rPr lang="tr-TR" sz="2000" dirty="0">
                <a:solidFill>
                  <a:schemeClr val="tx2"/>
                </a:solidFill>
                <a:latin typeface="Arial" panose="020B0604020202020204" pitchFamily="34" charset="0"/>
                <a:cs typeface="Arial" panose="020B0604020202020204" pitchFamily="34" charset="0"/>
              </a:rPr>
              <a:t> gibi sitelerde bireysel üyelik üzerinden satış </a:t>
            </a:r>
            <a:r>
              <a:rPr lang="tr-TR" sz="2000" dirty="0" smtClean="0">
                <a:solidFill>
                  <a:schemeClr val="tx2"/>
                </a:solidFill>
                <a:latin typeface="Arial" panose="020B0604020202020204" pitchFamily="34" charset="0"/>
                <a:cs typeface="Arial" panose="020B0604020202020204" pitchFamily="34" charset="0"/>
              </a:rPr>
              <a:t>yapanlar, satış </a:t>
            </a:r>
            <a:r>
              <a:rPr lang="tr-TR" sz="2000" dirty="0">
                <a:solidFill>
                  <a:schemeClr val="tx2"/>
                </a:solidFill>
                <a:latin typeface="Arial" panose="020B0604020202020204" pitchFamily="34" charset="0"/>
                <a:cs typeface="Arial" panose="020B0604020202020204" pitchFamily="34" charset="0"/>
              </a:rPr>
              <a:t>ve iade işlemi </a:t>
            </a:r>
            <a:r>
              <a:rPr lang="tr-TR" sz="2000" dirty="0" smtClean="0">
                <a:solidFill>
                  <a:schemeClr val="tx2"/>
                </a:solidFill>
                <a:latin typeface="Arial" panose="020B0604020202020204" pitchFamily="34" charset="0"/>
                <a:cs typeface="Arial" panose="020B0604020202020204" pitchFamily="34" charset="0"/>
              </a:rPr>
              <a:t>sonucu </a:t>
            </a:r>
            <a:r>
              <a:rPr lang="tr-TR" sz="2000" dirty="0">
                <a:solidFill>
                  <a:schemeClr val="tx2"/>
                </a:solidFill>
                <a:latin typeface="Arial" panose="020B0604020202020204" pitchFamily="34" charset="0"/>
                <a:cs typeface="Arial" panose="020B0604020202020204" pitchFamily="34" charset="0"/>
              </a:rPr>
              <a:t>sitelerden ödemelerini alamadıkları zaman </a:t>
            </a:r>
            <a:r>
              <a:rPr lang="tr-TR" sz="2000" dirty="0" smtClean="0">
                <a:solidFill>
                  <a:schemeClr val="tx2"/>
                </a:solidFill>
                <a:latin typeface="Arial" panose="020B0604020202020204" pitchFamily="34" charset="0"/>
                <a:cs typeface="Arial" panose="020B0604020202020204" pitchFamily="34" charset="0"/>
              </a:rPr>
              <a:t>Hakem Heyetlerine başvuru yapabilirler mi?</a:t>
            </a:r>
            <a:endParaRPr lang="tr-TR" sz="2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2"/>
          <p:cNvSpPr txBox="1">
            <a:spLocks noChangeArrowheads="1"/>
          </p:cNvSpPr>
          <p:nvPr/>
        </p:nvSpPr>
        <p:spPr bwMode="gray">
          <a:xfrm>
            <a:off x="1183209" y="2564904"/>
            <a:ext cx="6851104" cy="584775"/>
          </a:xfrm>
          <a:prstGeom prst="rect">
            <a:avLst/>
          </a:prstGeom>
          <a:ln w="9525" cap="flat" cmpd="sng" algn="ctr">
            <a:solidFill>
              <a:schemeClr val="accent1"/>
            </a:solidFill>
            <a:prstDash val="solid"/>
            <a:headEnd/>
            <a:tailEnd/>
          </a:ln>
        </p:spPr>
        <p:style>
          <a:lnRef idx="1">
            <a:schemeClr val="accent1"/>
          </a:lnRef>
          <a:fillRef idx="1002">
            <a:schemeClr val="lt2"/>
          </a:fillRef>
          <a:effectRef idx="2">
            <a:schemeClr val="accent1"/>
          </a:effectRef>
          <a:fontRef idx="minor">
            <a:schemeClr val="lt1"/>
          </a:fontRef>
        </p:style>
        <p:txBody>
          <a:bodyPr anchor="ctr">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eaLnBrk="1" hangingPunct="1">
              <a:defRPr/>
            </a:pPr>
            <a:r>
              <a:rPr lang="tr-TR" sz="3200" dirty="0">
                <a:solidFill>
                  <a:schemeClr val="bg2">
                    <a:lumMod val="25000"/>
                  </a:schemeClr>
                </a:solidFill>
                <a:latin typeface="Arial" panose="020B0604020202020204" pitchFamily="34" charset="0"/>
                <a:cs typeface="Arial" panose="020B0604020202020204" pitchFamily="34" charset="0"/>
              </a:rPr>
              <a:t>TEŞEKKÜRLER…</a:t>
            </a:r>
          </a:p>
        </p:txBody>
      </p:sp>
      <p:sp>
        <p:nvSpPr>
          <p:cNvPr id="34821" name="Dikdörtgen 1"/>
          <p:cNvSpPr>
            <a:spLocks noChangeArrowheads="1"/>
          </p:cNvSpPr>
          <p:nvPr/>
        </p:nvSpPr>
        <p:spPr bwMode="auto">
          <a:xfrm>
            <a:off x="2627313" y="4868863"/>
            <a:ext cx="4032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tr-TR" altLang="tr-TR">
                <a:hlinkClick r:id="rId2"/>
              </a:rPr>
              <a:t>www.gtb.gov.tr</a:t>
            </a:r>
            <a:endParaRPr lang="tr-TR" altLang="tr-TR"/>
          </a:p>
          <a:p>
            <a:pPr algn="ctr"/>
            <a:r>
              <a:rPr lang="tr-TR" altLang="tr-TR"/>
              <a:t> </a:t>
            </a:r>
            <a:r>
              <a:rPr lang="tr-TR" altLang="tr-TR">
                <a:hlinkClick r:id="rId3"/>
              </a:rPr>
              <a:t>www.tuketici.gov.tr</a:t>
            </a:r>
            <a:r>
              <a:rPr lang="tr-TR" altLang="tr-TR"/>
              <a:t> </a:t>
            </a:r>
          </a:p>
        </p:txBody>
      </p:sp>
      <p:pic>
        <p:nvPicPr>
          <p:cNvPr id="34822" name="Picture 2" descr="http://www.gtb.gov.tr/data/51ce0ced487c8e15e8d34ef5/buyuk/alo1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4911725"/>
            <a:ext cx="9667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Resim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1038" y="4710113"/>
            <a:ext cx="8540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2"/>
          <p:cNvSpPr txBox="1">
            <a:spLocks noGrp="1" noChangeArrowheads="1"/>
          </p:cNvSpPr>
          <p:nvPr>
            <p:ph type="title"/>
          </p:nvPr>
        </p:nvSpPr>
        <p:spPr bwMode="gray">
          <a:xfrm>
            <a:off x="467544" y="548680"/>
            <a:ext cx="6768752" cy="415498"/>
          </a:xfrm>
          <a:ln>
            <a:headEnd/>
            <a:tailEnd/>
          </a:ln>
          <a:extLst/>
        </p:spPr>
        <p:style>
          <a:lnRef idx="1">
            <a:schemeClr val="accent1"/>
          </a:lnRef>
          <a:fillRef idx="1002">
            <a:schemeClr val="lt2"/>
          </a:fillRef>
          <a:effectRef idx="2">
            <a:schemeClr val="accent1"/>
          </a:effectRef>
          <a:fontRef idx="minor">
            <a:schemeClr val="lt1"/>
          </a:fontRef>
        </p:style>
        <p:txBody>
          <a:bodyPr wrap="square">
            <a:spAutoFit/>
          </a:bodyPr>
          <a:lstStyle/>
          <a:p>
            <a:pPr>
              <a:defRPr/>
            </a:pPr>
            <a:r>
              <a:rPr lang="tr-TR" sz="2100" b="1" dirty="0" smtClean="0">
                <a:solidFill>
                  <a:schemeClr val="tx2"/>
                </a:solidFill>
                <a:latin typeface="Arial" panose="020B0604020202020204" pitchFamily="34" charset="0"/>
                <a:cs typeface="Arial" panose="020B0604020202020204" pitchFamily="34" charset="0"/>
              </a:rPr>
              <a:t>Teknolojinin gelişimindeki hız</a:t>
            </a:r>
            <a:endParaRPr lang="tr-TR" sz="2100" b="1" dirty="0">
              <a:solidFill>
                <a:schemeClr val="tx2"/>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538" y="1484784"/>
            <a:ext cx="5748758" cy="4592883"/>
          </a:xfrm>
          <a:prstGeom prst="rect">
            <a:avLst/>
          </a:prstGeom>
        </p:spPr>
      </p:pic>
    </p:spTree>
    <p:extLst>
      <p:ext uri="{BB962C8B-B14F-4D97-AF65-F5344CB8AC3E}">
        <p14:creationId xmlns:p14="http://schemas.microsoft.com/office/powerpoint/2010/main" val="418812352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850" y="1268413"/>
            <a:ext cx="8424863" cy="2939266"/>
          </a:xfrm>
          <a:prstGeom prst="rect">
            <a:avLst/>
          </a:prstGeom>
        </p:spPr>
        <p:txBody>
          <a:bodyPr>
            <a:spAutoFit/>
          </a:bodyPr>
          <a:lstStyle/>
          <a:p>
            <a:pPr algn="just" eaLnBrk="1" hangingPunct="1">
              <a:defRPr/>
            </a:pPr>
            <a:endParaRPr lang="tr-TR" dirty="0">
              <a:solidFill>
                <a:schemeClr val="tx2"/>
              </a:solidFill>
              <a:latin typeface="Cambria" panose="02040503050406030204" pitchFamily="18" charset="0"/>
            </a:endParaRPr>
          </a:p>
          <a:p>
            <a:pPr algn="just" eaLnBrk="1" hangingPunct="1">
              <a:defRPr/>
            </a:pPr>
            <a:endParaRPr lang="tr-TR" sz="2100" dirty="0">
              <a:solidFill>
                <a:schemeClr val="tx2"/>
              </a:solidFill>
              <a:ea typeface="Arial Unicode MS" panose="020B0604020202020204" pitchFamily="34" charset="-128"/>
              <a:cs typeface="Arial" panose="020B0604020202020204" pitchFamily="34" charset="0"/>
            </a:endParaRPr>
          </a:p>
          <a:p>
            <a:pPr marL="800100" lvl="1" indent="-342900" eaLnBrk="1" hangingPunct="1">
              <a:buClr>
                <a:schemeClr val="bg2">
                  <a:lumMod val="75000"/>
                </a:schemeClr>
              </a:buClr>
              <a:buFont typeface="Wingdings" panose="05000000000000000000" pitchFamily="2" charset="2"/>
              <a:buChar char="Ø"/>
              <a:defRPr/>
            </a:pPr>
            <a:r>
              <a:rPr lang="tr-TR" sz="2100" dirty="0" smtClean="0">
                <a:solidFill>
                  <a:schemeClr val="tx2"/>
                </a:solidFill>
                <a:ea typeface="Arial Unicode MS" panose="020B0604020202020204" pitchFamily="34" charset="-128"/>
                <a:cs typeface="Arial" panose="020B0604020202020204" pitchFamily="34" charset="0"/>
              </a:rPr>
              <a:t>eş </a:t>
            </a:r>
            <a:r>
              <a:rPr lang="tr-TR" sz="2100" dirty="0">
                <a:solidFill>
                  <a:schemeClr val="tx2"/>
                </a:solidFill>
                <a:ea typeface="Arial Unicode MS" panose="020B0604020202020204" pitchFamily="34" charset="-128"/>
                <a:cs typeface="Arial" panose="020B0604020202020204" pitchFamily="34" charset="0"/>
              </a:rPr>
              <a:t>zamanlı fiziksel </a:t>
            </a:r>
            <a:r>
              <a:rPr lang="tr-TR" sz="2100" dirty="0" smtClean="0">
                <a:solidFill>
                  <a:schemeClr val="tx2"/>
                </a:solidFill>
                <a:ea typeface="Arial Unicode MS" panose="020B0604020202020204" pitchFamily="34" charset="-128"/>
                <a:cs typeface="Arial" panose="020B0604020202020204" pitchFamily="34" charset="0"/>
              </a:rPr>
              <a:t>varlık </a:t>
            </a:r>
            <a:r>
              <a:rPr lang="tr-TR" sz="2100" dirty="0" smtClean="0">
                <a:solidFill>
                  <a:srgbClr val="448CD4"/>
                </a:solidFill>
                <a:ea typeface="Arial Unicode MS" panose="020B0604020202020204" pitchFamily="34" charset="-128"/>
                <a:cs typeface="Arial" panose="020B0604020202020204" pitchFamily="34" charset="0"/>
              </a:rPr>
              <a:t>(-)</a:t>
            </a:r>
            <a:endParaRPr lang="tr-TR" sz="2100" dirty="0">
              <a:solidFill>
                <a:srgbClr val="448CD4"/>
              </a:solidFill>
              <a:ea typeface="Arial Unicode MS" panose="020B0604020202020204" pitchFamily="34" charset="-128"/>
              <a:cs typeface="Arial" panose="020B0604020202020204" pitchFamily="34" charset="0"/>
            </a:endParaRPr>
          </a:p>
          <a:p>
            <a:pPr marL="800100" lvl="1" indent="-342900" eaLnBrk="1" hangingPunct="1">
              <a:buClr>
                <a:schemeClr val="bg2">
                  <a:lumMod val="75000"/>
                </a:schemeClr>
              </a:buClr>
              <a:buFont typeface="Wingdings" panose="05000000000000000000" pitchFamily="2" charset="2"/>
              <a:buChar char="Ø"/>
              <a:defRPr/>
            </a:pPr>
            <a:r>
              <a:rPr lang="tr-TR" sz="2100" dirty="0" smtClean="0">
                <a:solidFill>
                  <a:schemeClr val="tx2"/>
                </a:solidFill>
                <a:ea typeface="Arial Unicode MS" panose="020B0604020202020204" pitchFamily="34" charset="-128"/>
                <a:cs typeface="Arial" panose="020B0604020202020204" pitchFamily="34" charset="0"/>
              </a:rPr>
              <a:t>uzaktan pazarlama </a:t>
            </a:r>
            <a:r>
              <a:rPr lang="tr-TR" sz="2100" dirty="0" smtClean="0">
                <a:solidFill>
                  <a:schemeClr val="tx2"/>
                </a:solidFill>
                <a:ea typeface="Arial Unicode MS" panose="020B0604020202020204" pitchFamily="34" charset="-128"/>
                <a:cs typeface="Arial" panose="020B0604020202020204" pitchFamily="34" charset="0"/>
              </a:rPr>
              <a:t>sistemi </a:t>
            </a:r>
            <a:r>
              <a:rPr lang="tr-TR" sz="2100" dirty="0" smtClean="0">
                <a:solidFill>
                  <a:srgbClr val="448CD4"/>
                </a:solidFill>
                <a:ea typeface="Arial Unicode MS" panose="020B0604020202020204" pitchFamily="34" charset="-128"/>
                <a:cs typeface="Arial" panose="020B0604020202020204" pitchFamily="34" charset="0"/>
              </a:rPr>
              <a:t>(+)</a:t>
            </a:r>
            <a:endParaRPr lang="tr-TR" sz="2100" dirty="0">
              <a:solidFill>
                <a:srgbClr val="448CD4"/>
              </a:solidFill>
              <a:ea typeface="Arial Unicode MS" panose="020B0604020202020204" pitchFamily="34" charset="-128"/>
              <a:cs typeface="Arial" panose="020B0604020202020204" pitchFamily="34" charset="0"/>
            </a:endParaRPr>
          </a:p>
          <a:p>
            <a:pPr marL="800100" lvl="1" indent="-342900" eaLnBrk="1" hangingPunct="1">
              <a:buClr>
                <a:schemeClr val="bg2">
                  <a:lumMod val="75000"/>
                </a:schemeClr>
              </a:buClr>
              <a:buFont typeface="Wingdings" panose="05000000000000000000" pitchFamily="2" charset="2"/>
              <a:buChar char="Ø"/>
              <a:defRPr/>
            </a:pPr>
            <a:r>
              <a:rPr lang="tr-TR" sz="2100" dirty="0" smtClean="0">
                <a:solidFill>
                  <a:schemeClr val="tx2"/>
                </a:solidFill>
                <a:ea typeface="Arial Unicode MS" panose="020B0604020202020204" pitchFamily="34" charset="-128"/>
                <a:cs typeface="Arial" panose="020B0604020202020204" pitchFamily="34" charset="0"/>
              </a:rPr>
              <a:t>uzaktan </a:t>
            </a:r>
            <a:r>
              <a:rPr lang="tr-TR" sz="2100" dirty="0">
                <a:solidFill>
                  <a:schemeClr val="tx2"/>
                </a:solidFill>
                <a:ea typeface="Arial Unicode MS" panose="020B0604020202020204" pitchFamily="34" charset="-128"/>
                <a:cs typeface="Arial" panose="020B0604020202020204" pitchFamily="34" charset="0"/>
              </a:rPr>
              <a:t>iletişim </a:t>
            </a:r>
            <a:r>
              <a:rPr lang="tr-TR" sz="2100" dirty="0" smtClean="0">
                <a:solidFill>
                  <a:schemeClr val="tx2"/>
                </a:solidFill>
                <a:ea typeface="Arial Unicode MS" panose="020B0604020202020204" pitchFamily="34" charset="-128"/>
                <a:cs typeface="Arial" panose="020B0604020202020204" pitchFamily="34" charset="0"/>
              </a:rPr>
              <a:t>araçları </a:t>
            </a:r>
            <a:r>
              <a:rPr lang="tr-TR" sz="2100" dirty="0" smtClean="0">
                <a:solidFill>
                  <a:srgbClr val="448CD4"/>
                </a:solidFill>
                <a:ea typeface="Arial Unicode MS" panose="020B0604020202020204" pitchFamily="34" charset="-128"/>
                <a:cs typeface="Arial" panose="020B0604020202020204" pitchFamily="34" charset="0"/>
              </a:rPr>
              <a:t>(+)</a:t>
            </a:r>
            <a:endParaRPr lang="tr-TR" sz="2100" dirty="0" smtClean="0">
              <a:solidFill>
                <a:srgbClr val="448CD4"/>
              </a:solidFill>
              <a:ea typeface="Arial Unicode MS" panose="020B0604020202020204" pitchFamily="34" charset="-128"/>
              <a:cs typeface="Arial" panose="020B0604020202020204" pitchFamily="34" charset="0"/>
            </a:endParaRPr>
          </a:p>
          <a:p>
            <a:pPr algn="just" eaLnBrk="1" hangingPunct="1">
              <a:defRPr/>
            </a:pPr>
            <a:endParaRPr lang="tr-TR" sz="2100" dirty="0">
              <a:solidFill>
                <a:schemeClr val="tx2"/>
              </a:solidFill>
              <a:latin typeface="Cambria" panose="02040503050406030204" pitchFamily="18" charset="0"/>
            </a:endParaRPr>
          </a:p>
          <a:p>
            <a:pPr algn="just" eaLnBrk="1" hangingPunct="1">
              <a:defRPr/>
            </a:pPr>
            <a:endParaRPr lang="tr-TR" sz="2100" dirty="0">
              <a:solidFill>
                <a:schemeClr val="tx2"/>
              </a:solidFill>
              <a:latin typeface="Cambria" panose="02040503050406030204" pitchFamily="18" charset="0"/>
            </a:endParaRPr>
          </a:p>
          <a:p>
            <a:pPr algn="just" eaLnBrk="1" hangingPunct="1">
              <a:defRPr/>
            </a:pPr>
            <a:r>
              <a:rPr lang="tr-TR" sz="2100" dirty="0">
                <a:solidFill>
                  <a:schemeClr val="tx2"/>
                </a:solidFill>
                <a:latin typeface="Cambria" panose="02040503050406030204" pitchFamily="18" charset="0"/>
              </a:rPr>
              <a:t>  	</a:t>
            </a:r>
            <a:endParaRPr lang="tr-TR" sz="2400" dirty="0">
              <a:solidFill>
                <a:schemeClr val="tx2"/>
              </a:solidFill>
            </a:endParaRPr>
          </a:p>
          <a:p>
            <a:pPr algn="just" eaLnBrk="1" hangingPunct="1">
              <a:defRPr/>
            </a:pPr>
            <a:endParaRPr lang="tr-TR" sz="2000" dirty="0">
              <a:solidFill>
                <a:schemeClr val="tx2"/>
              </a:solidFill>
            </a:endParaRPr>
          </a:p>
        </p:txBody>
      </p:sp>
      <p:sp>
        <p:nvSpPr>
          <p:cNvPr id="4" name="Text Box 262"/>
          <p:cNvSpPr txBox="1">
            <a:spLocks noGrp="1" noChangeArrowheads="1"/>
          </p:cNvSpPr>
          <p:nvPr>
            <p:ph type="title"/>
          </p:nvPr>
        </p:nvSpPr>
        <p:spPr bwMode="gray">
          <a:xfrm>
            <a:off x="467544" y="575518"/>
            <a:ext cx="6984776" cy="1061829"/>
          </a:xfrm>
          <a:ln>
            <a:headEnd/>
            <a:tailEnd/>
          </a:ln>
          <a:extLst/>
        </p:spPr>
        <p:style>
          <a:lnRef idx="1">
            <a:schemeClr val="accent1"/>
          </a:lnRef>
          <a:fillRef idx="1002">
            <a:schemeClr val="lt2"/>
          </a:fillRef>
          <a:effectRef idx="2">
            <a:schemeClr val="accent1"/>
          </a:effectRef>
          <a:fontRef idx="minor">
            <a:schemeClr val="lt1"/>
          </a:fontRef>
        </p:style>
        <p:txBody>
          <a:bodyPr wrap="square">
            <a:spAutoFit/>
          </a:bodyPr>
          <a:lstStyle/>
          <a:p>
            <a:pPr algn="just">
              <a:defRPr/>
            </a:pPr>
            <a:r>
              <a:rPr lang="tr-TR" sz="2100" b="1" dirty="0" smtClean="0">
                <a:solidFill>
                  <a:schemeClr val="tx2"/>
                </a:solidFill>
                <a:latin typeface="Arial" panose="020B0604020202020204" pitchFamily="34" charset="0"/>
                <a:cs typeface="Arial" panose="020B0604020202020204" pitchFamily="34" charset="0"/>
              </a:rPr>
              <a:t>1)Telefonla </a:t>
            </a:r>
            <a:r>
              <a:rPr lang="tr-TR" sz="2100" b="1" dirty="0">
                <a:solidFill>
                  <a:schemeClr val="tx2"/>
                </a:solidFill>
                <a:latin typeface="Arial" panose="020B0604020202020204" pitchFamily="34" charset="0"/>
                <a:cs typeface="Arial" panose="020B0604020202020204" pitchFamily="34" charset="0"/>
              </a:rPr>
              <a:t>(WhatsApp, SMS) yapılan </a:t>
            </a:r>
            <a:r>
              <a:rPr lang="tr-TR" sz="2100" b="1" dirty="0" smtClean="0">
                <a:solidFill>
                  <a:schemeClr val="tx2"/>
                </a:solidFill>
                <a:latin typeface="Arial" panose="020B0604020202020204" pitchFamily="34" charset="0"/>
                <a:cs typeface="Arial" panose="020B0604020202020204" pitchFamily="34" charset="0"/>
              </a:rPr>
              <a:t>alışverişler de mesafeli sözleşme </a:t>
            </a:r>
            <a:r>
              <a:rPr lang="tr-TR" sz="2100" b="1" dirty="0">
                <a:solidFill>
                  <a:schemeClr val="tx2"/>
                </a:solidFill>
                <a:latin typeface="Arial" panose="020B0604020202020204" pitchFamily="34" charset="0"/>
                <a:cs typeface="Arial" panose="020B0604020202020204" pitchFamily="34" charset="0"/>
              </a:rPr>
              <a:t>kapsamında </a:t>
            </a:r>
            <a:r>
              <a:rPr lang="tr-TR" sz="2100" b="1" dirty="0" smtClean="0">
                <a:solidFill>
                  <a:schemeClr val="tx2"/>
                </a:solidFill>
                <a:latin typeface="Arial" panose="020B0604020202020204" pitchFamily="34" charset="0"/>
                <a:cs typeface="Arial" panose="020B0604020202020204" pitchFamily="34" charset="0"/>
              </a:rPr>
              <a:t>değerlendirilecek </a:t>
            </a:r>
            <a:r>
              <a:rPr lang="tr-TR" sz="2100" b="1" dirty="0">
                <a:solidFill>
                  <a:schemeClr val="tx2"/>
                </a:solidFill>
                <a:latin typeface="Arial" panose="020B0604020202020204" pitchFamily="34" charset="0"/>
                <a:cs typeface="Arial" panose="020B0604020202020204" pitchFamily="34" charset="0"/>
              </a:rPr>
              <a:t>midir?</a:t>
            </a:r>
          </a:p>
        </p:txBody>
      </p:sp>
      <p:pic>
        <p:nvPicPr>
          <p:cNvPr id="6" name="Resim 5"/>
          <p:cNvPicPr>
            <a:picLocks noChangeAspect="1"/>
          </p:cNvPicPr>
          <p:nvPr/>
        </p:nvPicPr>
        <p:blipFill>
          <a:blip r:embed="rId3"/>
          <a:stretch>
            <a:fillRect/>
          </a:stretch>
        </p:blipFill>
        <p:spPr>
          <a:xfrm rot="20232908">
            <a:off x="554743" y="4447453"/>
            <a:ext cx="2522658" cy="1574139"/>
          </a:xfrm>
          <a:prstGeom prst="rect">
            <a:avLst/>
          </a:prstGeom>
        </p:spPr>
      </p:pic>
      <p:pic>
        <p:nvPicPr>
          <p:cNvPr id="7" name="Resim 6"/>
          <p:cNvPicPr>
            <a:picLocks noChangeAspect="1"/>
          </p:cNvPicPr>
          <p:nvPr/>
        </p:nvPicPr>
        <p:blipFill>
          <a:blip r:embed="rId4"/>
          <a:stretch>
            <a:fillRect/>
          </a:stretch>
        </p:blipFill>
        <p:spPr>
          <a:xfrm rot="20489843">
            <a:off x="5775548" y="4265742"/>
            <a:ext cx="2756141" cy="1816671"/>
          </a:xfrm>
          <a:prstGeom prst="rect">
            <a:avLst/>
          </a:prstGeom>
        </p:spPr>
      </p:pic>
      <p:pic>
        <p:nvPicPr>
          <p:cNvPr id="2" name="Resim 1"/>
          <p:cNvPicPr>
            <a:picLocks noChangeAspect="1"/>
          </p:cNvPicPr>
          <p:nvPr/>
        </p:nvPicPr>
        <p:blipFill>
          <a:blip r:embed="rId5"/>
          <a:stretch>
            <a:fillRect/>
          </a:stretch>
        </p:blipFill>
        <p:spPr>
          <a:xfrm rot="967565">
            <a:off x="3121938" y="4303584"/>
            <a:ext cx="2484395" cy="1836168"/>
          </a:xfrm>
          <a:prstGeom prst="rect">
            <a:avLst/>
          </a:prstGeom>
        </p:spPr>
      </p:pic>
      <p:pic>
        <p:nvPicPr>
          <p:cNvPr id="8" name="Resim 7"/>
          <p:cNvPicPr>
            <a:picLocks noChangeAspect="1"/>
          </p:cNvPicPr>
          <p:nvPr/>
        </p:nvPicPr>
        <p:blipFill>
          <a:blip r:embed="rId6"/>
          <a:stretch>
            <a:fillRect/>
          </a:stretch>
        </p:blipFill>
        <p:spPr>
          <a:xfrm>
            <a:off x="5148063" y="1734939"/>
            <a:ext cx="3600649" cy="1478037"/>
          </a:xfrm>
          <a:prstGeom prst="rect">
            <a:avLst/>
          </a:prstGeom>
        </p:spPr>
      </p:pic>
      <p:sp>
        <p:nvSpPr>
          <p:cNvPr id="5" name="Dikdörtgen 4"/>
          <p:cNvSpPr/>
          <p:nvPr/>
        </p:nvSpPr>
        <p:spPr>
          <a:xfrm>
            <a:off x="418903" y="3212976"/>
            <a:ext cx="8234755" cy="830997"/>
          </a:xfrm>
          <a:prstGeom prst="rect">
            <a:avLst/>
          </a:prstGeom>
        </p:spPr>
        <p:txBody>
          <a:bodyPr wrap="square">
            <a:spAutoFit/>
          </a:bodyPr>
          <a:lstStyle/>
          <a:p>
            <a:pPr algn="just"/>
            <a:r>
              <a:rPr lang="tr-TR" sz="1600" dirty="0">
                <a:solidFill>
                  <a:srgbClr val="073E87"/>
                </a:solidFill>
                <a:latin typeface="Cambria" panose="02040503050406030204" pitchFamily="18" charset="0"/>
              </a:rPr>
              <a:t>Yönetmelik Md. 4/h: </a:t>
            </a:r>
            <a:r>
              <a:rPr lang="tr-TR" sz="1600" i="1" dirty="0" smtClean="0">
                <a:solidFill>
                  <a:srgbClr val="073E87"/>
                </a:solidFill>
                <a:latin typeface="Cambria" panose="02040503050406030204" pitchFamily="18" charset="0"/>
              </a:rPr>
              <a:t>mektup</a:t>
            </a:r>
            <a:r>
              <a:rPr lang="tr-TR" sz="1600" i="1" dirty="0">
                <a:solidFill>
                  <a:srgbClr val="073E87"/>
                </a:solidFill>
                <a:latin typeface="Cambria" panose="02040503050406030204" pitchFamily="18" charset="0"/>
              </a:rPr>
              <a:t>, katalog, telefon, faks, televizyon, elektronik posta mesajı, kısa mesaj, internet </a:t>
            </a:r>
            <a:r>
              <a:rPr lang="tr-TR" sz="1600" i="1" dirty="0">
                <a:solidFill>
                  <a:schemeClr val="bg2">
                    <a:lumMod val="75000"/>
                  </a:schemeClr>
                </a:solidFill>
                <a:latin typeface="Cambria" panose="02040503050406030204" pitchFamily="18" charset="0"/>
              </a:rPr>
              <a:t>«GİBİ» </a:t>
            </a:r>
            <a:r>
              <a:rPr lang="tr-TR" sz="1600" i="1" dirty="0">
                <a:solidFill>
                  <a:srgbClr val="073E87"/>
                </a:solidFill>
                <a:latin typeface="Cambria" panose="02040503050406030204" pitchFamily="18" charset="0"/>
              </a:rPr>
              <a:t>fiziksel olarak karşı karşıya gelinmeksizin sözleşme kurulmasına imkan veren her türlü araç veya ortam </a:t>
            </a:r>
            <a:endParaRPr lang="tr-TR" sz="1600"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19276" y="2349168"/>
            <a:ext cx="8424863" cy="2015936"/>
          </a:xfrm>
          <a:prstGeom prst="rect">
            <a:avLst/>
          </a:prstGeom>
        </p:spPr>
        <p:txBody>
          <a:bodyPr>
            <a:spAutoFit/>
          </a:bodyPr>
          <a:lstStyle/>
          <a:p>
            <a:pPr marL="800100" lvl="1" indent="-342900" algn="just" eaLnBrk="1" hangingPunct="1">
              <a:buClr>
                <a:srgbClr val="00B0F0"/>
              </a:buClr>
              <a:buFont typeface="Wingdings" panose="05000000000000000000" pitchFamily="2" charset="2"/>
              <a:buChar char="Ø"/>
              <a:defRPr/>
            </a:pPr>
            <a:endParaRPr lang="tr-TR" sz="2100" dirty="0" smtClean="0">
              <a:solidFill>
                <a:schemeClr val="tx2"/>
              </a:solidFill>
              <a:cs typeface="Arial" panose="020B0604020202020204" pitchFamily="34" charset="0"/>
            </a:endParaRPr>
          </a:p>
          <a:p>
            <a:pPr marL="800100" lvl="1" indent="-342900" algn="just" eaLnBrk="1" hangingPunct="1">
              <a:buClr>
                <a:srgbClr val="00B0F0"/>
              </a:buClr>
              <a:buFont typeface="Wingdings" panose="05000000000000000000" pitchFamily="2" charset="2"/>
              <a:buChar char="Ø"/>
              <a:defRPr/>
            </a:pPr>
            <a:r>
              <a:rPr lang="tr-TR" sz="2100" dirty="0" smtClean="0">
                <a:solidFill>
                  <a:schemeClr val="tx2"/>
                </a:solidFill>
                <a:cs typeface="Arial" panose="020B0604020202020204" pitchFamily="34" charset="0"/>
              </a:rPr>
              <a:t>Tüketiciye belirli bir süre taahhüt edilmiş mi?</a:t>
            </a:r>
          </a:p>
          <a:p>
            <a:pPr marL="800100" lvl="1" indent="-342900" algn="just" eaLnBrk="1" hangingPunct="1">
              <a:buClr>
                <a:srgbClr val="00B0F0"/>
              </a:buClr>
              <a:buFont typeface="Wingdings" panose="05000000000000000000" pitchFamily="2" charset="2"/>
              <a:buChar char="Ø"/>
              <a:defRPr/>
            </a:pPr>
            <a:endParaRPr lang="tr-TR" sz="2100" dirty="0" smtClean="0">
              <a:solidFill>
                <a:schemeClr val="tx2"/>
              </a:solidFill>
              <a:cs typeface="Arial" panose="020B0604020202020204" pitchFamily="34" charset="0"/>
            </a:endParaRPr>
          </a:p>
          <a:p>
            <a:pPr marL="800100" lvl="1" indent="-342900" algn="just" eaLnBrk="1" hangingPunct="1">
              <a:buClr>
                <a:srgbClr val="00B0F0"/>
              </a:buClr>
              <a:buFont typeface="Wingdings" panose="05000000000000000000" pitchFamily="2" charset="2"/>
              <a:buChar char="Ø"/>
              <a:defRPr/>
            </a:pPr>
            <a:r>
              <a:rPr lang="tr-TR" sz="2100" dirty="0" smtClean="0">
                <a:solidFill>
                  <a:schemeClr val="tx2"/>
                </a:solidFill>
                <a:cs typeface="Arial" panose="020B0604020202020204" pitchFamily="34" charset="0"/>
              </a:rPr>
              <a:t>Edilmemişse 30 gün</a:t>
            </a:r>
            <a:endParaRPr lang="tr-TR" sz="2100" dirty="0">
              <a:solidFill>
                <a:schemeClr val="tx2"/>
              </a:solidFill>
              <a:cs typeface="Arial" panose="020B0604020202020204" pitchFamily="34" charset="0"/>
            </a:endParaRPr>
          </a:p>
          <a:p>
            <a:pPr algn="just" eaLnBrk="1" hangingPunct="1">
              <a:defRPr/>
            </a:pPr>
            <a:r>
              <a:rPr lang="tr-TR" sz="2100" dirty="0">
                <a:solidFill>
                  <a:schemeClr val="tx2"/>
                </a:solidFill>
                <a:latin typeface="Cambria" panose="02040503050406030204" pitchFamily="18" charset="0"/>
              </a:rPr>
              <a:t>  	</a:t>
            </a:r>
            <a:endParaRPr lang="tr-TR" sz="2400" dirty="0">
              <a:solidFill>
                <a:schemeClr val="tx2"/>
              </a:solidFill>
            </a:endParaRPr>
          </a:p>
          <a:p>
            <a:pPr algn="just" eaLnBrk="1" hangingPunct="1">
              <a:defRPr/>
            </a:pPr>
            <a:endParaRPr lang="tr-TR" sz="2000" dirty="0">
              <a:solidFill>
                <a:schemeClr val="tx2"/>
              </a:solidFill>
            </a:endParaRPr>
          </a:p>
        </p:txBody>
      </p:sp>
      <p:sp>
        <p:nvSpPr>
          <p:cNvPr id="4" name="Text Box 262"/>
          <p:cNvSpPr txBox="1">
            <a:spLocks noGrp="1" noChangeArrowheads="1"/>
          </p:cNvSpPr>
          <p:nvPr>
            <p:ph type="title"/>
          </p:nvPr>
        </p:nvSpPr>
        <p:spPr bwMode="gray">
          <a:xfrm>
            <a:off x="467544" y="573391"/>
            <a:ext cx="6971119" cy="707886"/>
          </a:xfrm>
          <a:ln>
            <a:headEnd/>
            <a:tailEnd/>
          </a:ln>
          <a:extLst/>
        </p:spPr>
        <p:style>
          <a:lnRef idx="1">
            <a:schemeClr val="accent1"/>
          </a:lnRef>
          <a:fillRef idx="1002">
            <a:schemeClr val="lt2"/>
          </a:fillRef>
          <a:effectRef idx="2">
            <a:schemeClr val="accent1"/>
          </a:effectRef>
          <a:fontRef idx="minor">
            <a:schemeClr val="lt1"/>
          </a:fontRef>
        </p:style>
        <p:txBody>
          <a:bodyPr wrap="square">
            <a:spAutoFit/>
          </a:bodyPr>
          <a:lstStyle/>
          <a:p>
            <a:pPr algn="just">
              <a:defRPr/>
            </a:pPr>
            <a:r>
              <a:rPr lang="tr-TR" sz="2000" b="1" dirty="0" smtClean="0">
                <a:solidFill>
                  <a:schemeClr val="tx2"/>
                </a:solidFill>
                <a:latin typeface="Arial" panose="020B0604020202020204" pitchFamily="34" charset="0"/>
                <a:cs typeface="Arial" panose="020B0604020202020204" pitchFamily="34" charset="0"/>
              </a:rPr>
              <a:t>2)Mesafeli yöntemle </a:t>
            </a:r>
            <a:r>
              <a:rPr lang="tr-TR" sz="2000" b="1" dirty="0">
                <a:solidFill>
                  <a:schemeClr val="tx2"/>
                </a:solidFill>
                <a:latin typeface="Arial" panose="020B0604020202020204" pitchFamily="34" charset="0"/>
                <a:cs typeface="Arial" panose="020B0604020202020204" pitchFamily="34" charset="0"/>
              </a:rPr>
              <a:t>yapılan bir </a:t>
            </a:r>
            <a:r>
              <a:rPr lang="tr-TR" sz="2000" b="1" dirty="0" smtClean="0">
                <a:solidFill>
                  <a:schemeClr val="tx2"/>
                </a:solidFill>
                <a:latin typeface="Arial" panose="020B0604020202020204" pitchFamily="34" charset="0"/>
                <a:cs typeface="Arial" panose="020B0604020202020204" pitchFamily="34" charset="0"/>
              </a:rPr>
              <a:t>alışverişte mal tüketiciye ne kadar sürede gönderilmelidir?</a:t>
            </a:r>
            <a:endParaRPr lang="tr-TR" sz="2000" b="1" dirty="0">
              <a:solidFill>
                <a:schemeClr val="tx2"/>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3"/>
          <a:stretch>
            <a:fillRect/>
          </a:stretch>
        </p:blipFill>
        <p:spPr>
          <a:xfrm>
            <a:off x="4531708" y="3429000"/>
            <a:ext cx="3856716" cy="2802145"/>
          </a:xfrm>
          <a:prstGeom prst="rect">
            <a:avLst/>
          </a:prstGeom>
        </p:spPr>
      </p:pic>
    </p:spTree>
    <p:extLst>
      <p:ext uri="{BB962C8B-B14F-4D97-AF65-F5344CB8AC3E}">
        <p14:creationId xmlns:p14="http://schemas.microsoft.com/office/powerpoint/2010/main" val="124681186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1428" y="1858174"/>
            <a:ext cx="8424863" cy="2292935"/>
          </a:xfrm>
          <a:prstGeom prst="rect">
            <a:avLst/>
          </a:prstGeom>
        </p:spPr>
        <p:txBody>
          <a:bodyPr>
            <a:spAutoFit/>
          </a:bodyPr>
          <a:lstStyle/>
          <a:p>
            <a:pPr algn="just" eaLnBrk="1" hangingPunct="1">
              <a:defRPr/>
            </a:pPr>
            <a:endParaRPr lang="tr-TR" dirty="0">
              <a:solidFill>
                <a:schemeClr val="tx2"/>
              </a:solidFill>
              <a:latin typeface="Cambria" panose="02040503050406030204" pitchFamily="18" charset="0"/>
            </a:endParaRPr>
          </a:p>
          <a:p>
            <a:pPr marL="342900" indent="-342900" algn="just" eaLnBrk="1" hangingPunct="1">
              <a:buClr>
                <a:srgbClr val="00B0F0"/>
              </a:buClr>
              <a:buFont typeface="Wingdings" panose="05000000000000000000" pitchFamily="2" charset="2"/>
              <a:buChar char="Ø"/>
              <a:defRPr/>
            </a:pPr>
            <a:endParaRPr lang="tr-TR" sz="2100" dirty="0" smtClean="0">
              <a:solidFill>
                <a:schemeClr val="tx2"/>
              </a:solidFill>
              <a:latin typeface="Cambria" panose="02040503050406030204" pitchFamily="18" charset="0"/>
            </a:endParaRPr>
          </a:p>
          <a:p>
            <a:pPr marL="800100" lvl="1" indent="-342900" algn="just" eaLnBrk="1" hangingPunct="1">
              <a:buClr>
                <a:srgbClr val="00B0F0"/>
              </a:buClr>
              <a:buFont typeface="Wingdings" panose="05000000000000000000" pitchFamily="2" charset="2"/>
              <a:buChar char="Ø"/>
              <a:defRPr/>
            </a:pPr>
            <a:r>
              <a:rPr lang="tr-TR" sz="2100" dirty="0" smtClean="0">
                <a:solidFill>
                  <a:schemeClr val="tx2"/>
                </a:solidFill>
                <a:cs typeface="Arial" panose="020B0604020202020204" pitchFamily="34" charset="0"/>
              </a:rPr>
              <a:t>Cayma </a:t>
            </a:r>
            <a:r>
              <a:rPr lang="tr-TR" sz="2100" dirty="0">
                <a:solidFill>
                  <a:schemeClr val="tx2"/>
                </a:solidFill>
                <a:cs typeface="Arial" panose="020B0604020202020204" pitchFamily="34" charset="0"/>
              </a:rPr>
              <a:t>hakkının </a:t>
            </a:r>
            <a:r>
              <a:rPr lang="tr-TR" sz="2100" i="1" dirty="0">
                <a:solidFill>
                  <a:schemeClr val="tx2"/>
                </a:solidFill>
                <a:cs typeface="Arial" panose="020B0604020202020204" pitchFamily="34" charset="0"/>
              </a:rPr>
              <a:t>kullanıldığına dair </a:t>
            </a:r>
            <a:r>
              <a:rPr lang="tr-TR" sz="2100" i="1" dirty="0" smtClean="0">
                <a:solidFill>
                  <a:schemeClr val="tx2"/>
                </a:solidFill>
                <a:cs typeface="Arial" panose="020B0604020202020204" pitchFamily="34" charset="0"/>
              </a:rPr>
              <a:t>bildirim</a:t>
            </a:r>
          </a:p>
          <a:p>
            <a:pPr marL="800100" lvl="1" indent="-342900" algn="just" eaLnBrk="1" hangingPunct="1">
              <a:buClr>
                <a:srgbClr val="00B0F0"/>
              </a:buClr>
              <a:buFont typeface="Wingdings" panose="05000000000000000000" pitchFamily="2" charset="2"/>
              <a:buChar char="Ø"/>
              <a:defRPr/>
            </a:pPr>
            <a:endParaRPr lang="tr-TR" sz="2100" dirty="0" smtClean="0">
              <a:solidFill>
                <a:schemeClr val="tx2"/>
              </a:solidFill>
              <a:cs typeface="Arial" panose="020B0604020202020204" pitchFamily="34" charset="0"/>
            </a:endParaRPr>
          </a:p>
          <a:p>
            <a:pPr marL="800100" lvl="1" indent="-342900" algn="just" eaLnBrk="1" hangingPunct="1">
              <a:buClr>
                <a:srgbClr val="00B0F0"/>
              </a:buClr>
              <a:buFont typeface="Wingdings" panose="05000000000000000000" pitchFamily="2" charset="2"/>
              <a:buChar char="Ø"/>
              <a:defRPr/>
            </a:pPr>
            <a:r>
              <a:rPr lang="tr-TR" sz="2100" i="1" dirty="0" smtClean="0">
                <a:solidFill>
                  <a:schemeClr val="tx2"/>
                </a:solidFill>
                <a:cs typeface="Arial" panose="020B0604020202020204" pitchFamily="34" charset="0"/>
              </a:rPr>
              <a:t>Yazılı</a:t>
            </a:r>
            <a:r>
              <a:rPr lang="tr-TR" sz="2100" dirty="0" smtClean="0">
                <a:solidFill>
                  <a:schemeClr val="tx2"/>
                </a:solidFill>
                <a:cs typeface="Arial" panose="020B0604020202020204" pitchFamily="34" charset="0"/>
              </a:rPr>
              <a:t> </a:t>
            </a:r>
            <a:r>
              <a:rPr lang="tr-TR" sz="2100" dirty="0">
                <a:solidFill>
                  <a:schemeClr val="tx2"/>
                </a:solidFill>
                <a:cs typeface="Arial" panose="020B0604020202020204" pitchFamily="34" charset="0"/>
              </a:rPr>
              <a:t>veya</a:t>
            </a:r>
            <a:r>
              <a:rPr lang="tr-TR" sz="2100" dirty="0" smtClean="0">
                <a:solidFill>
                  <a:schemeClr val="tx2"/>
                </a:solidFill>
                <a:cs typeface="Arial" panose="020B0604020202020204" pitchFamily="34" charset="0"/>
              </a:rPr>
              <a:t> </a:t>
            </a:r>
            <a:r>
              <a:rPr lang="tr-TR" sz="2100" i="1" dirty="0" smtClean="0">
                <a:solidFill>
                  <a:schemeClr val="tx2"/>
                </a:solidFill>
                <a:cs typeface="Arial" panose="020B0604020202020204" pitchFamily="34" charset="0"/>
              </a:rPr>
              <a:t>kalıcı veri saklayıcısı</a:t>
            </a:r>
            <a:endParaRPr lang="tr-TR" sz="2100" i="1" dirty="0">
              <a:solidFill>
                <a:schemeClr val="tx2"/>
              </a:solidFill>
              <a:cs typeface="Arial" panose="020B0604020202020204" pitchFamily="34" charset="0"/>
            </a:endParaRPr>
          </a:p>
          <a:p>
            <a:pPr algn="just" eaLnBrk="1" hangingPunct="1">
              <a:defRPr/>
            </a:pPr>
            <a:r>
              <a:rPr lang="tr-TR" sz="2100" dirty="0">
                <a:solidFill>
                  <a:schemeClr val="tx2"/>
                </a:solidFill>
                <a:latin typeface="Cambria" panose="02040503050406030204" pitchFamily="18" charset="0"/>
              </a:rPr>
              <a:t>  	</a:t>
            </a:r>
            <a:endParaRPr lang="tr-TR" sz="2400" dirty="0">
              <a:solidFill>
                <a:schemeClr val="tx2"/>
              </a:solidFill>
            </a:endParaRPr>
          </a:p>
          <a:p>
            <a:pPr algn="just" eaLnBrk="1" hangingPunct="1">
              <a:defRPr/>
            </a:pPr>
            <a:endParaRPr lang="tr-TR" sz="2000" dirty="0">
              <a:solidFill>
                <a:schemeClr val="tx2"/>
              </a:solidFill>
            </a:endParaRPr>
          </a:p>
        </p:txBody>
      </p:sp>
      <p:sp>
        <p:nvSpPr>
          <p:cNvPr id="4" name="Text Box 262"/>
          <p:cNvSpPr txBox="1">
            <a:spLocks noGrp="1" noChangeArrowheads="1"/>
          </p:cNvSpPr>
          <p:nvPr>
            <p:ph type="title"/>
          </p:nvPr>
        </p:nvSpPr>
        <p:spPr bwMode="gray">
          <a:xfrm>
            <a:off x="453931" y="557969"/>
            <a:ext cx="6971119" cy="1323439"/>
          </a:xfrm>
          <a:ln>
            <a:headEnd/>
            <a:tailEnd/>
          </a:ln>
          <a:extLst/>
        </p:spPr>
        <p:style>
          <a:lnRef idx="1">
            <a:schemeClr val="accent1"/>
          </a:lnRef>
          <a:fillRef idx="1002">
            <a:schemeClr val="lt2"/>
          </a:fillRef>
          <a:effectRef idx="2">
            <a:schemeClr val="accent1"/>
          </a:effectRef>
          <a:fontRef idx="minor">
            <a:schemeClr val="lt1"/>
          </a:fontRef>
        </p:style>
        <p:txBody>
          <a:bodyPr wrap="square">
            <a:spAutoFit/>
          </a:bodyPr>
          <a:lstStyle/>
          <a:p>
            <a:pPr algn="just">
              <a:defRPr/>
            </a:pPr>
            <a:r>
              <a:rPr lang="tr-TR" sz="2000" b="1" dirty="0" smtClean="0">
                <a:solidFill>
                  <a:schemeClr val="tx2"/>
                </a:solidFill>
                <a:latin typeface="Arial" panose="020B0604020202020204" pitchFamily="34" charset="0"/>
                <a:cs typeface="Arial" panose="020B0604020202020204" pitchFamily="34" charset="0"/>
              </a:rPr>
              <a:t>3)Mesafeli sözleşmede tüketicinin malı satıcıya geri göndermesi ile cayma hakkı kullanılmış sayılır mı?</a:t>
            </a:r>
            <a:r>
              <a:rPr lang="tr-TR" sz="2000" b="1" dirty="0">
                <a:solidFill>
                  <a:schemeClr val="tx2"/>
                </a:solidFill>
                <a:latin typeface="Arial" panose="020B0604020202020204" pitchFamily="34" charset="0"/>
                <a:cs typeface="Arial" panose="020B0604020202020204" pitchFamily="34" charset="0"/>
              </a:rPr>
              <a:t> </a:t>
            </a:r>
            <a:r>
              <a:rPr lang="tr-TR" sz="2000" b="1" dirty="0" smtClean="0">
                <a:solidFill>
                  <a:schemeClr val="tx2"/>
                </a:solidFill>
                <a:latin typeface="Arial" panose="020B0604020202020204" pitchFamily="34" charset="0"/>
                <a:cs typeface="Arial" panose="020B0604020202020204" pitchFamily="34" charset="0"/>
              </a:rPr>
              <a:t>Cayma bildiriminin satıcıya </a:t>
            </a:r>
            <a:r>
              <a:rPr lang="tr-TR" sz="2000" b="1" dirty="0">
                <a:solidFill>
                  <a:schemeClr val="tx2"/>
                </a:solidFill>
                <a:latin typeface="Arial" panose="020B0604020202020204" pitchFamily="34" charset="0"/>
                <a:cs typeface="Arial" panose="020B0604020202020204" pitchFamily="34" charset="0"/>
              </a:rPr>
              <a:t>ulaşması gerekir mi</a:t>
            </a:r>
            <a:r>
              <a:rPr lang="tr-TR" sz="2000" b="1" dirty="0" smtClean="0">
                <a:solidFill>
                  <a:schemeClr val="tx2"/>
                </a:solidFill>
                <a:latin typeface="Arial" panose="020B0604020202020204" pitchFamily="34" charset="0"/>
                <a:cs typeface="Arial" panose="020B0604020202020204" pitchFamily="34" charset="0"/>
              </a:rPr>
              <a:t>? Cayma bildirimi Hakem Heyetine yapılabilir mi?</a:t>
            </a:r>
            <a:endParaRPr lang="tr-TR" sz="2000" b="1" dirty="0">
              <a:solidFill>
                <a:schemeClr val="tx2"/>
              </a:solidFill>
              <a:latin typeface="Arial" panose="020B0604020202020204" pitchFamily="34" charset="0"/>
              <a:cs typeface="Arial" panose="020B0604020202020204" pitchFamily="34" charset="0"/>
            </a:endParaRPr>
          </a:p>
        </p:txBody>
      </p:sp>
      <p:graphicFrame>
        <p:nvGraphicFramePr>
          <p:cNvPr id="9" name="Nesne 8"/>
          <p:cNvGraphicFramePr>
            <a:graphicFrameLocks noChangeAspect="1"/>
          </p:cNvGraphicFramePr>
          <p:nvPr>
            <p:extLst>
              <p:ext uri="{D42A27DB-BD31-4B8C-83A1-F6EECF244321}">
                <p14:modId xmlns:p14="http://schemas.microsoft.com/office/powerpoint/2010/main" val="1269294548"/>
              </p:ext>
            </p:extLst>
          </p:nvPr>
        </p:nvGraphicFramePr>
        <p:xfrm>
          <a:off x="6413103" y="1988840"/>
          <a:ext cx="2290989" cy="3258536"/>
        </p:xfrm>
        <a:graphic>
          <a:graphicData uri="http://schemas.openxmlformats.org/presentationml/2006/ole">
            <mc:AlternateContent xmlns:mc="http://schemas.openxmlformats.org/markup-compatibility/2006">
              <mc:Choice xmlns:v="urn:schemas-microsoft-com:vml" Requires="v">
                <p:oleObj spid="_x0000_s1130" name="Acrobat Document" r:id="rId4" imgW="5667119" imgH="8019810" progId="AcroExch.Document.11">
                  <p:embed/>
                </p:oleObj>
              </mc:Choice>
              <mc:Fallback>
                <p:oleObj name="Acrobat Document" r:id="rId4" imgW="5667119" imgH="8019810" progId="AcroExch.Document.11">
                  <p:embed/>
                  <p:pic>
                    <p:nvPicPr>
                      <p:cNvPr id="0" name=""/>
                      <p:cNvPicPr/>
                      <p:nvPr/>
                    </p:nvPicPr>
                    <p:blipFill>
                      <a:blip r:embed="rId5"/>
                      <a:stretch>
                        <a:fillRect/>
                      </a:stretch>
                    </p:blipFill>
                    <p:spPr>
                      <a:xfrm>
                        <a:off x="6413103" y="1988840"/>
                        <a:ext cx="2290989" cy="3258536"/>
                      </a:xfrm>
                      <a:prstGeom prst="rect">
                        <a:avLst/>
                      </a:prstGeom>
                    </p:spPr>
                  </p:pic>
                </p:oleObj>
              </mc:Fallback>
            </mc:AlternateContent>
          </a:graphicData>
        </a:graphic>
      </p:graphicFrame>
      <p:pic>
        <p:nvPicPr>
          <p:cNvPr id="1026" name="Picture 2" descr="İ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50558">
            <a:off x="2133159" y="4396352"/>
            <a:ext cx="2192545" cy="219254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ms ile ilgili gö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432" y="4748998"/>
            <a:ext cx="1623553" cy="1633441"/>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8"/>
          <a:stretch>
            <a:fillRect/>
          </a:stretch>
        </p:blipFill>
        <p:spPr>
          <a:xfrm>
            <a:off x="4371857" y="4549150"/>
            <a:ext cx="2236361" cy="1783125"/>
          </a:xfrm>
          <a:prstGeom prst="rect">
            <a:avLst/>
          </a:prstGeom>
        </p:spPr>
      </p:pic>
      <p:pic>
        <p:nvPicPr>
          <p:cNvPr id="1028" name="Picture 4" descr="dvd cd ile ilgili görsel sonuc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7863" y="4563718"/>
            <a:ext cx="1966229" cy="196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674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6" name="Picture 28" descr="kartuş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6833" y="1527476"/>
            <a:ext cx="1929879" cy="147459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fenerbahçe bilet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224" y="1412776"/>
            <a:ext cx="2332752" cy="2161356"/>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68313" y="1341438"/>
            <a:ext cx="8147050" cy="369332"/>
          </a:xfrm>
          <a:prstGeom prst="rect">
            <a:avLst/>
          </a:prstGeom>
        </p:spPr>
        <p:txBody>
          <a:bodyPr>
            <a:spAutoFit/>
          </a:bodyPr>
          <a:lstStyle/>
          <a:p>
            <a:pPr algn="just" eaLnBrk="1" hangingPunct="1">
              <a:defRPr/>
            </a:pPr>
            <a:endParaRPr lang="tr-TR" dirty="0">
              <a:solidFill>
                <a:schemeClr val="tx2"/>
              </a:solidFill>
              <a:latin typeface="Cambria" panose="02040503050406030204" pitchFamily="18" charset="0"/>
            </a:endParaRPr>
          </a:p>
        </p:txBody>
      </p:sp>
      <p:sp>
        <p:nvSpPr>
          <p:cNvPr id="5" name="Text Box 262"/>
          <p:cNvSpPr txBox="1">
            <a:spLocks noChangeArrowheads="1"/>
          </p:cNvSpPr>
          <p:nvPr/>
        </p:nvSpPr>
        <p:spPr bwMode="gray">
          <a:xfrm>
            <a:off x="447290" y="540533"/>
            <a:ext cx="6984776" cy="707886"/>
          </a:xfrm>
          <a:prstGeom prst="rect">
            <a:avLst/>
          </a:prstGeom>
          <a:ln w="9525" cap="flat" cmpd="sng" algn="ctr">
            <a:solidFill>
              <a:schemeClr val="accent1"/>
            </a:solidFill>
            <a:prstDash val="solid"/>
            <a:headEnd/>
            <a:tailEnd/>
          </a:ln>
          <a:extLst/>
        </p:spPr>
        <p:style>
          <a:lnRef idx="1">
            <a:schemeClr val="accent1"/>
          </a:lnRef>
          <a:fillRef idx="1002">
            <a:schemeClr val="lt2"/>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just">
              <a:defRPr/>
            </a:pPr>
            <a:r>
              <a:rPr lang="tr-TR" sz="2000" b="1" dirty="0" smtClean="0">
                <a:solidFill>
                  <a:schemeClr val="tx2"/>
                </a:solidFill>
                <a:latin typeface="Arial" panose="020B0604020202020204" pitchFamily="34" charset="0"/>
                <a:cs typeface="Arial" panose="020B0604020202020204" pitchFamily="34" charset="0"/>
              </a:rPr>
              <a:t>4)Mesafeli sözleşmelerdeki cayma hakkının istisnalarına bitkisel ilaç, zayıflama </a:t>
            </a:r>
            <a:r>
              <a:rPr lang="tr-TR" sz="2000" b="1" dirty="0" smtClean="0">
                <a:solidFill>
                  <a:schemeClr val="tx2"/>
                </a:solidFill>
                <a:latin typeface="Arial" panose="020B0604020202020204" pitchFamily="34" charset="0"/>
                <a:cs typeface="Arial" panose="020B0604020202020204" pitchFamily="34" charset="0"/>
              </a:rPr>
              <a:t>kremi, </a:t>
            </a:r>
            <a:r>
              <a:rPr lang="tr-TR" sz="2000" b="1" dirty="0" smtClean="0">
                <a:solidFill>
                  <a:schemeClr val="tx2"/>
                </a:solidFill>
                <a:latin typeface="Arial" panose="020B0604020202020204" pitchFamily="34" charset="0"/>
                <a:cs typeface="Arial" panose="020B0604020202020204" pitchFamily="34" charset="0"/>
              </a:rPr>
              <a:t>parfüm vb. de girer mi?</a:t>
            </a:r>
            <a:endParaRPr lang="tr-TR" sz="2000" b="1" dirty="0">
              <a:solidFill>
                <a:schemeClr val="tx2"/>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5"/>
          <a:stretch>
            <a:fillRect/>
          </a:stretch>
        </p:blipFill>
        <p:spPr>
          <a:xfrm>
            <a:off x="5718844" y="5005439"/>
            <a:ext cx="2873098" cy="1441290"/>
          </a:xfrm>
          <a:prstGeom prst="rect">
            <a:avLst/>
          </a:prstGeom>
        </p:spPr>
      </p:pic>
      <p:pic>
        <p:nvPicPr>
          <p:cNvPr id="8" name="Resim 7"/>
          <p:cNvPicPr>
            <a:picLocks noChangeAspect="1"/>
          </p:cNvPicPr>
          <p:nvPr/>
        </p:nvPicPr>
        <p:blipFill>
          <a:blip r:embed="rId6"/>
          <a:stretch>
            <a:fillRect/>
          </a:stretch>
        </p:blipFill>
        <p:spPr>
          <a:xfrm>
            <a:off x="351124" y="1664656"/>
            <a:ext cx="1920214" cy="2016225"/>
          </a:xfrm>
          <a:prstGeom prst="rect">
            <a:avLst/>
          </a:prstGeom>
        </p:spPr>
      </p:pic>
      <p:pic>
        <p:nvPicPr>
          <p:cNvPr id="2052" name="Picture 4" descr="çiçeksepet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4644" y="4719859"/>
            <a:ext cx="2008930" cy="1714287"/>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8"/>
          <a:stretch>
            <a:fillRect/>
          </a:stretch>
        </p:blipFill>
        <p:spPr>
          <a:xfrm rot="1266934">
            <a:off x="2627351" y="4668384"/>
            <a:ext cx="1569765" cy="1569765"/>
          </a:xfrm>
          <a:prstGeom prst="rect">
            <a:avLst/>
          </a:prstGeom>
        </p:spPr>
      </p:pic>
      <p:pic>
        <p:nvPicPr>
          <p:cNvPr id="10" name="Resim 9"/>
          <p:cNvPicPr>
            <a:picLocks noChangeAspect="1"/>
          </p:cNvPicPr>
          <p:nvPr/>
        </p:nvPicPr>
        <p:blipFill>
          <a:blip r:embed="rId9"/>
          <a:stretch>
            <a:fillRect/>
          </a:stretch>
        </p:blipFill>
        <p:spPr>
          <a:xfrm>
            <a:off x="383392" y="4748027"/>
            <a:ext cx="2529179" cy="1686119"/>
          </a:xfrm>
          <a:prstGeom prst="rect">
            <a:avLst/>
          </a:prstGeom>
        </p:spPr>
      </p:pic>
      <p:pic>
        <p:nvPicPr>
          <p:cNvPr id="2056" name="Picture 8" descr="moisturizer ile ilgili görsel sonucu"/>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8224" y="2449895"/>
            <a:ext cx="1788023" cy="10138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tallica cd ile ilgili gö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7290" y="3620199"/>
            <a:ext cx="1838093" cy="118851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lgili resim"/>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53155" y="3599921"/>
            <a:ext cx="1767113" cy="13430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otel reservation ile ilgili görsel sonuc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2738" y="3433416"/>
            <a:ext cx="3235364" cy="12926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lgili res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26378" y="5056528"/>
            <a:ext cx="1760176" cy="118709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music download ile ilgili görsel sonucu"/>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78671" y="3562280"/>
            <a:ext cx="1104057" cy="1104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8313" y="1916113"/>
            <a:ext cx="8147050" cy="4878259"/>
          </a:xfrm>
          <a:prstGeom prst="rect">
            <a:avLst/>
          </a:prstGeom>
        </p:spPr>
        <p:txBody>
          <a:bodyPr>
            <a:spAutoFit/>
          </a:bodyPr>
          <a:lstStyle/>
          <a:p>
            <a:pPr marL="342900" indent="-342900" algn="just" eaLnBrk="1" hangingPunct="1">
              <a:buClr>
                <a:srgbClr val="00B0F0"/>
              </a:buClr>
              <a:buFont typeface="Wingdings" panose="05000000000000000000" pitchFamily="2" charset="2"/>
              <a:buChar char="Ø"/>
              <a:defRPr/>
            </a:pPr>
            <a:endParaRPr lang="tr-TR" sz="2000" dirty="0" smtClean="0">
              <a:solidFill>
                <a:schemeClr val="tx2"/>
              </a:solidFill>
              <a:cs typeface="Arial" panose="020B0604020202020204" pitchFamily="34" charset="0"/>
            </a:endParaRPr>
          </a:p>
          <a:p>
            <a:pPr marL="342900" indent="-342900" algn="just" eaLnBrk="1" hangingPunct="1">
              <a:buClr>
                <a:srgbClr val="00B0F0"/>
              </a:buClr>
              <a:buFont typeface="Wingdings" panose="05000000000000000000" pitchFamily="2" charset="2"/>
              <a:buChar char="Ø"/>
              <a:defRPr/>
            </a:pPr>
            <a:r>
              <a:rPr lang="tr-TR" sz="2100" dirty="0" smtClean="0">
                <a:solidFill>
                  <a:schemeClr val="tx2"/>
                </a:solidFill>
                <a:cs typeface="Arial" panose="020B0604020202020204" pitchFamily="34" charset="0"/>
              </a:rPr>
              <a:t>Tüketici</a:t>
            </a:r>
            <a:r>
              <a:rPr lang="tr-TR" sz="2100" dirty="0">
                <a:solidFill>
                  <a:schemeClr val="tx2"/>
                </a:solidFill>
                <a:cs typeface="Arial" panose="020B0604020202020204" pitchFamily="34" charset="0"/>
              </a:rPr>
              <a:t>, cayma hakkı süresi içinde malın mutat </a:t>
            </a:r>
            <a:r>
              <a:rPr lang="tr-TR" sz="2100" i="1" dirty="0">
                <a:solidFill>
                  <a:schemeClr val="accent1">
                    <a:lumMod val="60000"/>
                    <a:lumOff val="40000"/>
                  </a:schemeClr>
                </a:solidFill>
                <a:cs typeface="Arial" panose="020B0604020202020204" pitchFamily="34" charset="0"/>
              </a:rPr>
              <a:t>(TDK: alışılmış, alışılan) </a:t>
            </a:r>
            <a:r>
              <a:rPr lang="tr-TR" sz="2100" dirty="0">
                <a:solidFill>
                  <a:schemeClr val="tx2"/>
                </a:solidFill>
                <a:cs typeface="Arial" panose="020B0604020202020204" pitchFamily="34" charset="0"/>
              </a:rPr>
              <a:t>kullanımı sebebiyle meydana gelen değişiklik ve bozulmalardan sorumlu değildir.</a:t>
            </a:r>
          </a:p>
          <a:p>
            <a:pPr marL="342900" indent="-342900" algn="just" eaLnBrk="1" hangingPunct="1">
              <a:buClr>
                <a:srgbClr val="00B0F0"/>
              </a:buClr>
              <a:buFont typeface="Wingdings" panose="05000000000000000000" pitchFamily="2" charset="2"/>
              <a:buChar char="Ø"/>
              <a:defRPr/>
            </a:pPr>
            <a:endParaRPr lang="tr-TR" sz="2100" dirty="0">
              <a:solidFill>
                <a:schemeClr val="tx2"/>
              </a:solidFill>
              <a:cs typeface="Arial" panose="020B0604020202020204" pitchFamily="34" charset="0"/>
            </a:endParaRPr>
          </a:p>
          <a:p>
            <a:pPr marL="342900" indent="-342900" algn="just" eaLnBrk="1" hangingPunct="1">
              <a:buClr>
                <a:srgbClr val="00B0F0"/>
              </a:buClr>
              <a:buFont typeface="Wingdings" panose="05000000000000000000" pitchFamily="2" charset="2"/>
              <a:buChar char="Ø"/>
              <a:defRPr/>
            </a:pPr>
            <a:r>
              <a:rPr lang="tr-TR" sz="2100" dirty="0" smtClean="0">
                <a:solidFill>
                  <a:schemeClr val="tx2"/>
                </a:solidFill>
                <a:cs typeface="Arial" panose="020B0604020202020204" pitchFamily="34" charset="0"/>
              </a:rPr>
              <a:t>malın işleyişi</a:t>
            </a:r>
          </a:p>
          <a:p>
            <a:pPr marL="342900" indent="-342900" algn="just" eaLnBrk="1" hangingPunct="1">
              <a:buClr>
                <a:srgbClr val="00B0F0"/>
              </a:buClr>
              <a:buFont typeface="Wingdings" panose="05000000000000000000" pitchFamily="2" charset="2"/>
              <a:buChar char="Ø"/>
              <a:defRPr/>
            </a:pPr>
            <a:r>
              <a:rPr lang="tr-TR" sz="2100" dirty="0" smtClean="0">
                <a:solidFill>
                  <a:schemeClr val="tx2"/>
                </a:solidFill>
                <a:cs typeface="Arial" panose="020B0604020202020204" pitchFamily="34" charset="0"/>
              </a:rPr>
              <a:t>teknik özellikleri</a:t>
            </a:r>
          </a:p>
          <a:p>
            <a:pPr marL="342900" indent="-342900" algn="just" eaLnBrk="1" hangingPunct="1">
              <a:buClr>
                <a:srgbClr val="00B0F0"/>
              </a:buClr>
              <a:buFont typeface="Wingdings" panose="05000000000000000000" pitchFamily="2" charset="2"/>
              <a:buChar char="Ø"/>
              <a:defRPr/>
            </a:pPr>
            <a:r>
              <a:rPr lang="tr-TR" sz="2100" dirty="0" smtClean="0">
                <a:solidFill>
                  <a:schemeClr val="tx2"/>
                </a:solidFill>
                <a:cs typeface="Arial" panose="020B0604020202020204" pitchFamily="34" charset="0"/>
              </a:rPr>
              <a:t>kullanım talimatları</a:t>
            </a:r>
          </a:p>
          <a:p>
            <a:pPr marL="342900" indent="-342900" algn="just" eaLnBrk="1" hangingPunct="1">
              <a:buClr>
                <a:srgbClr val="00B0F0"/>
              </a:buClr>
              <a:buFont typeface="Wingdings" panose="05000000000000000000" pitchFamily="2" charset="2"/>
              <a:buChar char="Ø"/>
              <a:defRPr/>
            </a:pPr>
            <a:endParaRPr lang="tr-TR" sz="2100" dirty="0" smtClean="0">
              <a:solidFill>
                <a:schemeClr val="tx2"/>
              </a:solidFill>
              <a:cs typeface="Arial" panose="020B0604020202020204" pitchFamily="34" charset="0"/>
            </a:endParaRPr>
          </a:p>
          <a:p>
            <a:pPr marL="342900" indent="-342900" algn="just" eaLnBrk="1" hangingPunct="1">
              <a:buClr>
                <a:srgbClr val="00B0F0"/>
              </a:buClr>
              <a:buFont typeface="Wingdings" panose="05000000000000000000" pitchFamily="2" charset="2"/>
              <a:buChar char="Ø"/>
              <a:defRPr/>
            </a:pPr>
            <a:endParaRPr lang="tr-TR" sz="2100" dirty="0">
              <a:solidFill>
                <a:schemeClr val="tx2"/>
              </a:solidFill>
              <a:cs typeface="Arial" panose="020B0604020202020204" pitchFamily="34" charset="0"/>
            </a:endParaRPr>
          </a:p>
          <a:p>
            <a:pPr marL="342900" indent="-342900" algn="just" eaLnBrk="1" hangingPunct="1">
              <a:buClr>
                <a:srgbClr val="00B0F0"/>
              </a:buClr>
              <a:buFont typeface="Wingdings" panose="05000000000000000000" pitchFamily="2" charset="2"/>
              <a:buChar char="Ø"/>
              <a:defRPr/>
            </a:pPr>
            <a:r>
              <a:rPr lang="tr-TR" sz="2100" dirty="0">
                <a:solidFill>
                  <a:schemeClr val="tx2"/>
                </a:solidFill>
                <a:cs typeface="Arial" panose="020B0604020202020204" pitchFamily="34" charset="0"/>
              </a:rPr>
              <a:t>Bu </a:t>
            </a:r>
            <a:r>
              <a:rPr lang="tr-TR" sz="2100" dirty="0" smtClean="0">
                <a:solidFill>
                  <a:schemeClr val="tx2"/>
                </a:solidFill>
                <a:cs typeface="Arial" panose="020B0604020202020204" pitchFamily="34" charset="0"/>
              </a:rPr>
              <a:t>hususlar </a:t>
            </a:r>
            <a:r>
              <a:rPr lang="tr-TR" sz="2100" dirty="0">
                <a:solidFill>
                  <a:schemeClr val="tx2"/>
                </a:solidFill>
                <a:cs typeface="Arial" panose="020B0604020202020204" pitchFamily="34" charset="0"/>
              </a:rPr>
              <a:t>doğrultusunda, halihazırda, telefona SIM kart takılsa dahi cayma hakkı kullanılabilmektedir.</a:t>
            </a:r>
          </a:p>
          <a:p>
            <a:pPr algn="just" eaLnBrk="1" hangingPunct="1">
              <a:defRPr/>
            </a:pPr>
            <a:endParaRPr lang="tr-TR" sz="1600" dirty="0">
              <a:solidFill>
                <a:schemeClr val="tx2"/>
              </a:solidFill>
              <a:latin typeface="Cambria" panose="02040503050406030204" pitchFamily="18" charset="0"/>
            </a:endParaRPr>
          </a:p>
          <a:p>
            <a:pPr algn="just" eaLnBrk="1" hangingPunct="1">
              <a:defRPr/>
            </a:pPr>
            <a:endParaRPr lang="tr-TR" sz="2400" dirty="0">
              <a:solidFill>
                <a:schemeClr val="tx2"/>
              </a:solidFill>
            </a:endParaRPr>
          </a:p>
          <a:p>
            <a:pPr algn="just" eaLnBrk="1" hangingPunct="1">
              <a:defRPr/>
            </a:pPr>
            <a:endParaRPr lang="tr-TR" sz="2000" dirty="0">
              <a:solidFill>
                <a:schemeClr val="tx2"/>
              </a:solidFill>
            </a:endParaRPr>
          </a:p>
        </p:txBody>
      </p:sp>
      <p:sp>
        <p:nvSpPr>
          <p:cNvPr id="5" name="Text Box 262"/>
          <p:cNvSpPr txBox="1">
            <a:spLocks noGrp="1" noChangeArrowheads="1"/>
          </p:cNvSpPr>
          <p:nvPr>
            <p:ph type="title"/>
          </p:nvPr>
        </p:nvSpPr>
        <p:spPr bwMode="gray">
          <a:xfrm>
            <a:off x="468313" y="548680"/>
            <a:ext cx="6984007" cy="1015663"/>
          </a:xfrm>
          <a:prstGeom prst="rect">
            <a:avLst/>
          </a:prstGeom>
          <a:ln w="9525" cap="flat" cmpd="sng" algn="ctr">
            <a:solidFill>
              <a:schemeClr val="accent1"/>
            </a:solidFill>
            <a:prstDash val="solid"/>
            <a:headEnd/>
            <a:tailEnd/>
          </a:ln>
          <a:extLst/>
        </p:spPr>
        <p:style>
          <a:lnRef idx="1">
            <a:schemeClr val="accent1"/>
          </a:lnRef>
          <a:fillRef idx="1002">
            <a:schemeClr val="lt2"/>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just">
              <a:defRPr/>
            </a:pPr>
            <a:r>
              <a:rPr lang="tr-TR" sz="2000" b="1" dirty="0" smtClean="0">
                <a:solidFill>
                  <a:schemeClr val="tx2"/>
                </a:solidFill>
                <a:latin typeface="Arial" panose="020B0604020202020204" pitchFamily="34" charset="0"/>
                <a:cs typeface="Arial" panose="020B0604020202020204" pitchFamily="34" charset="0"/>
              </a:rPr>
              <a:t>5)Cep telefonlarına SIM kart takılması mutat kullanım kapsamında mıdır? Bu tür ürünlerde cayma hakkı kullanılabilir mi?</a:t>
            </a:r>
            <a:endParaRPr lang="tr-TR" sz="2000" b="1" dirty="0">
              <a:solidFill>
                <a:schemeClr val="tx2"/>
              </a:solidFill>
              <a:latin typeface="Arial" panose="020B0604020202020204" pitchFamily="34" charset="0"/>
              <a:cs typeface="Arial" panose="020B0604020202020204" pitchFamily="34" charset="0"/>
            </a:endParaRPr>
          </a:p>
        </p:txBody>
      </p:sp>
      <p:pic>
        <p:nvPicPr>
          <p:cNvPr id="2052" name="Picture 4" descr="MOBİLE SIM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251" y="3356992"/>
            <a:ext cx="1824137" cy="1452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2"/>
          <p:cNvSpPr txBox="1">
            <a:spLocks noGrp="1" noChangeArrowheads="1"/>
          </p:cNvSpPr>
          <p:nvPr>
            <p:ph type="title"/>
          </p:nvPr>
        </p:nvSpPr>
        <p:spPr bwMode="gray">
          <a:xfrm>
            <a:off x="467544" y="548680"/>
            <a:ext cx="6984007" cy="1631216"/>
          </a:xfrm>
          <a:prstGeom prst="rect">
            <a:avLst/>
          </a:prstGeom>
          <a:ln w="9525" cap="flat" cmpd="sng" algn="ctr">
            <a:solidFill>
              <a:schemeClr val="accent1"/>
            </a:solidFill>
            <a:prstDash val="solid"/>
            <a:headEnd/>
            <a:tailEnd/>
          </a:ln>
          <a:extLst/>
        </p:spPr>
        <p:style>
          <a:lnRef idx="1">
            <a:schemeClr val="accent1"/>
          </a:lnRef>
          <a:fillRef idx="1002">
            <a:schemeClr val="lt2"/>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just">
              <a:defRPr/>
            </a:pPr>
            <a:r>
              <a:rPr lang="tr-TR" sz="2000" b="1" dirty="0" smtClean="0">
                <a:solidFill>
                  <a:schemeClr val="tx2"/>
                </a:solidFill>
                <a:latin typeface="Arial" panose="020B0604020202020204" pitchFamily="34" charset="0"/>
                <a:cs typeface="Arial" panose="020B0604020202020204" pitchFamily="34" charset="0"/>
              </a:rPr>
              <a:t>6)Mesafeli olarak satın alınan bir ürünün stokta bulunmadığı gerekçesiyle, satış sözleşmesinin satıcı tarafından tek taraflı olarak iptal edilip, bedelin tüketiciye iadesi durumunda tüketicinin hakları nelerdir?</a:t>
            </a:r>
            <a:endParaRPr lang="tr-TR" sz="2000" b="1" dirty="0">
              <a:solidFill>
                <a:schemeClr val="tx2"/>
              </a:solidFill>
              <a:latin typeface="Arial" panose="020B0604020202020204" pitchFamily="34" charset="0"/>
              <a:cs typeface="Arial" panose="020B0604020202020204" pitchFamily="34" charset="0"/>
            </a:endParaRPr>
          </a:p>
        </p:txBody>
      </p:sp>
      <p:graphicFrame>
        <p:nvGraphicFramePr>
          <p:cNvPr id="2" name="Diyagram 1"/>
          <p:cNvGraphicFramePr/>
          <p:nvPr>
            <p:extLst>
              <p:ext uri="{D42A27DB-BD31-4B8C-83A1-F6EECF244321}">
                <p14:modId xmlns:p14="http://schemas.microsoft.com/office/powerpoint/2010/main" val="176515533"/>
              </p:ext>
            </p:extLst>
          </p:nvPr>
        </p:nvGraphicFramePr>
        <p:xfrm>
          <a:off x="683568" y="2276872"/>
          <a:ext cx="7920880" cy="413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5060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2"/>
          <p:cNvSpPr txBox="1">
            <a:spLocks noGrp="1" noChangeArrowheads="1"/>
          </p:cNvSpPr>
          <p:nvPr>
            <p:ph type="title"/>
          </p:nvPr>
        </p:nvSpPr>
        <p:spPr bwMode="gray">
          <a:xfrm>
            <a:off x="467544" y="548680"/>
            <a:ext cx="6984007" cy="707886"/>
          </a:xfrm>
          <a:prstGeom prst="rect">
            <a:avLst/>
          </a:prstGeom>
          <a:ln w="9525" cap="flat" cmpd="sng" algn="ctr">
            <a:solidFill>
              <a:schemeClr val="accent1"/>
            </a:solidFill>
            <a:prstDash val="solid"/>
            <a:headEnd/>
            <a:tailEnd/>
          </a:ln>
          <a:extLst/>
        </p:spPr>
        <p:style>
          <a:lnRef idx="1">
            <a:schemeClr val="accent1"/>
          </a:lnRef>
          <a:fillRef idx="1002">
            <a:schemeClr val="lt2"/>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just">
              <a:defRPr/>
            </a:pPr>
            <a:r>
              <a:rPr lang="tr-TR" sz="2000" b="1" dirty="0" smtClean="0">
                <a:solidFill>
                  <a:schemeClr val="tx2"/>
                </a:solidFill>
                <a:latin typeface="Arial" panose="020B0604020202020204" pitchFamily="34" charset="0"/>
                <a:cs typeface="Arial" panose="020B0604020202020204" pitchFamily="34" charset="0"/>
              </a:rPr>
              <a:t>7)Mesafeli sözleşmede tüketici mağduriyetinden sorumlu olan kimdir? Satıcı, yer sağlayıcı, taşıyıcı?</a:t>
            </a:r>
            <a:endParaRPr lang="tr-TR" sz="2000" b="1" dirty="0">
              <a:solidFill>
                <a:schemeClr val="tx2"/>
              </a:solidFill>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a:stretch>
            <a:fillRect/>
          </a:stretch>
        </p:blipFill>
        <p:spPr>
          <a:xfrm>
            <a:off x="5852891" y="4481515"/>
            <a:ext cx="2838312" cy="1179734"/>
          </a:xfrm>
          <a:prstGeom prst="rect">
            <a:avLst/>
          </a:prstGeom>
        </p:spPr>
      </p:pic>
      <p:sp>
        <p:nvSpPr>
          <p:cNvPr id="6" name="Dikdörtgen 5"/>
          <p:cNvSpPr/>
          <p:nvPr/>
        </p:nvSpPr>
        <p:spPr>
          <a:xfrm>
            <a:off x="323528" y="1262699"/>
            <a:ext cx="2132828" cy="707886"/>
          </a:xfrm>
          <a:prstGeom prst="rect">
            <a:avLst/>
          </a:prstGeom>
        </p:spPr>
        <p:txBody>
          <a:bodyPr wrap="square">
            <a:spAutoFit/>
          </a:bodyPr>
          <a:lstStyle/>
          <a:p>
            <a:r>
              <a:rPr lang="tr-TR" sz="2000" b="0" dirty="0">
                <a:solidFill>
                  <a:schemeClr val="tx2"/>
                </a:solidFill>
                <a:cs typeface="Arial" panose="020B0604020202020204" pitchFamily="34" charset="0"/>
              </a:rPr>
              <a:t> </a:t>
            </a:r>
            <a:r>
              <a:rPr lang="tr-TR" sz="2000" b="0" dirty="0" smtClean="0">
                <a:solidFill>
                  <a:schemeClr val="tx2"/>
                </a:solidFill>
                <a:cs typeface="Arial" panose="020B0604020202020204" pitchFamily="34" charset="0"/>
              </a:rPr>
              <a:t>    Yer </a:t>
            </a:r>
            <a:r>
              <a:rPr lang="tr-TR" sz="2000" b="0" dirty="0">
                <a:solidFill>
                  <a:schemeClr val="tx2"/>
                </a:solidFill>
                <a:cs typeface="Arial" panose="020B0604020202020204" pitchFamily="34" charset="0"/>
              </a:rPr>
              <a:t>sağlayıcı </a:t>
            </a:r>
            <a:r>
              <a:rPr lang="tr-TR" sz="2000" dirty="0" smtClean="0">
                <a:solidFill>
                  <a:schemeClr val="tx2"/>
                </a:solidFill>
                <a:cs typeface="Arial" panose="020B0604020202020204" pitchFamily="34" charset="0"/>
              </a:rPr>
              <a:t>		</a:t>
            </a:r>
            <a:endParaRPr lang="tr-TR" sz="2000" dirty="0">
              <a:solidFill>
                <a:schemeClr val="tx2"/>
              </a:solidFill>
              <a:cs typeface="Arial" panose="020B0604020202020204" pitchFamily="34" charset="0"/>
            </a:endParaRPr>
          </a:p>
        </p:txBody>
      </p:sp>
      <p:sp>
        <p:nvSpPr>
          <p:cNvPr id="10" name="Aşağı Ok 9"/>
          <p:cNvSpPr/>
          <p:nvPr/>
        </p:nvSpPr>
        <p:spPr>
          <a:xfrm>
            <a:off x="1307383" y="165779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539552" y="5908630"/>
            <a:ext cx="2214357" cy="400110"/>
          </a:xfrm>
          <a:prstGeom prst="rect">
            <a:avLst/>
          </a:prstGeom>
        </p:spPr>
        <p:txBody>
          <a:bodyPr wrap="square">
            <a:spAutoFit/>
          </a:bodyPr>
          <a:lstStyle/>
          <a:p>
            <a:r>
              <a:rPr lang="tr-TR" sz="2000" b="0" dirty="0" smtClean="0">
                <a:solidFill>
                  <a:schemeClr val="tx2"/>
                </a:solidFill>
                <a:cs typeface="Arial" panose="020B0604020202020204" pitchFamily="34" charset="0"/>
              </a:rPr>
              <a:t>Platform hizmeti</a:t>
            </a:r>
            <a:endParaRPr lang="tr-TR" sz="2000" b="0" dirty="0"/>
          </a:p>
        </p:txBody>
      </p:sp>
      <p:sp>
        <p:nvSpPr>
          <p:cNvPr id="12" name="Dikdörtgen 11"/>
          <p:cNvSpPr/>
          <p:nvPr/>
        </p:nvSpPr>
        <p:spPr>
          <a:xfrm>
            <a:off x="300955" y="4309410"/>
            <a:ext cx="2574744" cy="400110"/>
          </a:xfrm>
          <a:prstGeom prst="rect">
            <a:avLst/>
          </a:prstGeom>
        </p:spPr>
        <p:txBody>
          <a:bodyPr wrap="none">
            <a:spAutoFit/>
          </a:bodyPr>
          <a:lstStyle/>
          <a:p>
            <a:r>
              <a:rPr lang="tr-TR" sz="2000" b="0" dirty="0">
                <a:solidFill>
                  <a:schemeClr val="tx2"/>
                </a:solidFill>
                <a:cs typeface="Arial" panose="020B0604020202020204" pitchFamily="34" charset="0"/>
              </a:rPr>
              <a:t>M</a:t>
            </a:r>
            <a:r>
              <a:rPr lang="tr-TR" sz="2000" b="0" dirty="0" smtClean="0">
                <a:solidFill>
                  <a:schemeClr val="tx2"/>
                </a:solidFill>
                <a:cs typeface="Arial" panose="020B0604020202020204" pitchFamily="34" charset="0"/>
              </a:rPr>
              <a:t>al/hizmet </a:t>
            </a:r>
            <a:r>
              <a:rPr lang="tr-TR" sz="2000" b="0" dirty="0">
                <a:solidFill>
                  <a:schemeClr val="tx2"/>
                </a:solidFill>
                <a:cs typeface="Arial" panose="020B0604020202020204" pitchFamily="34" charset="0"/>
              </a:rPr>
              <a:t>satışı yok</a:t>
            </a:r>
          </a:p>
        </p:txBody>
      </p:sp>
      <p:sp>
        <p:nvSpPr>
          <p:cNvPr id="13" name="Aşağı Ok 12"/>
          <p:cNvSpPr/>
          <p:nvPr/>
        </p:nvSpPr>
        <p:spPr>
          <a:xfrm>
            <a:off x="1307382" y="487664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264245" y="2782988"/>
            <a:ext cx="2977097" cy="400110"/>
          </a:xfrm>
          <a:prstGeom prst="rect">
            <a:avLst/>
          </a:prstGeom>
        </p:spPr>
        <p:txBody>
          <a:bodyPr wrap="none">
            <a:spAutoFit/>
          </a:bodyPr>
          <a:lstStyle/>
          <a:p>
            <a:r>
              <a:rPr lang="tr-TR" sz="2000" b="0" dirty="0">
                <a:solidFill>
                  <a:schemeClr val="tx2"/>
                </a:solidFill>
                <a:cs typeface="Arial" panose="020B0604020202020204" pitchFamily="34" charset="0"/>
              </a:rPr>
              <a:t>5651 sayılı Kanun (BTK)</a:t>
            </a:r>
          </a:p>
        </p:txBody>
      </p:sp>
      <p:sp>
        <p:nvSpPr>
          <p:cNvPr id="16" name="Aşağı Ok 15"/>
          <p:cNvSpPr/>
          <p:nvPr/>
        </p:nvSpPr>
        <p:spPr>
          <a:xfrm>
            <a:off x="1307382" y="325490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ağ Ok 16"/>
          <p:cNvSpPr/>
          <p:nvPr/>
        </p:nvSpPr>
        <p:spPr>
          <a:xfrm>
            <a:off x="2611040" y="58708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617237" y="5924019"/>
            <a:ext cx="4604146" cy="400110"/>
          </a:xfrm>
          <a:prstGeom prst="rect">
            <a:avLst/>
          </a:prstGeom>
        </p:spPr>
        <p:txBody>
          <a:bodyPr wrap="none">
            <a:spAutoFit/>
          </a:bodyPr>
          <a:lstStyle/>
          <a:p>
            <a:r>
              <a:rPr lang="tr-TR" sz="2000" b="0" dirty="0" smtClean="0">
                <a:solidFill>
                  <a:schemeClr val="tx2"/>
                </a:solidFill>
                <a:cs typeface="Arial" panose="020B0604020202020204" pitchFamily="34" charset="0"/>
              </a:rPr>
              <a:t>Sorumluluk 	          3 yıl (bilgi/belge)</a:t>
            </a:r>
            <a:endParaRPr lang="tr-TR" sz="2000" b="0" dirty="0">
              <a:solidFill>
                <a:schemeClr val="tx2"/>
              </a:solidFill>
              <a:cs typeface="Arial" panose="020B0604020202020204" pitchFamily="34" charset="0"/>
            </a:endParaRPr>
          </a:p>
        </p:txBody>
      </p:sp>
      <p:sp>
        <p:nvSpPr>
          <p:cNvPr id="2" name="Sağ Ok 1"/>
          <p:cNvSpPr/>
          <p:nvPr/>
        </p:nvSpPr>
        <p:spPr>
          <a:xfrm>
            <a:off x="5171732" y="588175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194" name="Picture 2"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046" y="2037378"/>
            <a:ext cx="3433873" cy="24350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Ok Bağlayıcısı 8"/>
          <p:cNvCxnSpPr>
            <a:endCxn id="14" idx="1"/>
          </p:cNvCxnSpPr>
          <p:nvPr/>
        </p:nvCxnSpPr>
        <p:spPr>
          <a:xfrm flipV="1">
            <a:off x="6245770" y="2175909"/>
            <a:ext cx="990526" cy="312066"/>
          </a:xfrm>
          <a:prstGeom prst="straightConnector1">
            <a:avLst/>
          </a:prstGeom>
          <a:ln>
            <a:solidFill>
              <a:srgbClr val="DA0A00"/>
            </a:solidFill>
            <a:tailEnd type="triangle"/>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7236296" y="1991243"/>
            <a:ext cx="774571" cy="369332"/>
          </a:xfrm>
          <a:prstGeom prst="rect">
            <a:avLst/>
          </a:prstGeom>
          <a:noFill/>
        </p:spPr>
        <p:txBody>
          <a:bodyPr wrap="none" rtlCol="0">
            <a:spAutoFit/>
          </a:bodyPr>
          <a:lstStyle/>
          <a:p>
            <a:r>
              <a:rPr lang="tr-TR" dirty="0" smtClean="0">
                <a:solidFill>
                  <a:srgbClr val="FF0000"/>
                </a:solidFill>
                <a:latin typeface="Comic Sans MS" panose="030F0702030302020204" pitchFamily="66" charset="0"/>
              </a:rPr>
              <a:t>satıcı</a:t>
            </a:r>
            <a:endParaRPr lang="tr-TR" dirty="0">
              <a:solidFill>
                <a:srgbClr val="FF0000"/>
              </a:solidFill>
              <a:latin typeface="Comic Sans MS" panose="030F0702030302020204" pitchFamily="66" charset="0"/>
            </a:endParaRPr>
          </a:p>
        </p:txBody>
      </p:sp>
      <p:cxnSp>
        <p:nvCxnSpPr>
          <p:cNvPr id="20" name="Düz Ok Bağlayıcısı 19"/>
          <p:cNvCxnSpPr>
            <a:endCxn id="23" idx="1"/>
          </p:cNvCxnSpPr>
          <p:nvPr/>
        </p:nvCxnSpPr>
        <p:spPr>
          <a:xfrm flipV="1">
            <a:off x="6840806" y="3367764"/>
            <a:ext cx="774429" cy="3567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Metin kutusu 21"/>
          <p:cNvSpPr txBox="1"/>
          <p:nvPr/>
        </p:nvSpPr>
        <p:spPr>
          <a:xfrm>
            <a:off x="4386902" y="1349715"/>
            <a:ext cx="1569660" cy="369332"/>
          </a:xfrm>
          <a:prstGeom prst="rect">
            <a:avLst/>
          </a:prstGeom>
          <a:noFill/>
        </p:spPr>
        <p:txBody>
          <a:bodyPr wrap="none" rtlCol="0">
            <a:spAutoFit/>
          </a:bodyPr>
          <a:lstStyle/>
          <a:p>
            <a:r>
              <a:rPr lang="tr-TR" dirty="0">
                <a:solidFill>
                  <a:srgbClr val="FF0000"/>
                </a:solidFill>
                <a:latin typeface="Comic Sans MS" panose="030F0702030302020204" pitchFamily="66" charset="0"/>
              </a:rPr>
              <a:t>y</a:t>
            </a:r>
            <a:r>
              <a:rPr lang="tr-TR" dirty="0" smtClean="0">
                <a:solidFill>
                  <a:srgbClr val="FF0000"/>
                </a:solidFill>
                <a:latin typeface="Comic Sans MS" panose="030F0702030302020204" pitchFamily="66" charset="0"/>
              </a:rPr>
              <a:t>er sağlayıcı</a:t>
            </a:r>
            <a:endParaRPr lang="tr-TR" dirty="0">
              <a:solidFill>
                <a:srgbClr val="FF0000"/>
              </a:solidFill>
              <a:latin typeface="Comic Sans MS" panose="030F0702030302020204" pitchFamily="66" charset="0"/>
            </a:endParaRPr>
          </a:p>
        </p:txBody>
      </p:sp>
      <p:sp>
        <p:nvSpPr>
          <p:cNvPr id="23" name="Metin kutusu 22"/>
          <p:cNvSpPr txBox="1"/>
          <p:nvPr/>
        </p:nvSpPr>
        <p:spPr>
          <a:xfrm>
            <a:off x="7615235" y="3183098"/>
            <a:ext cx="1024639" cy="369332"/>
          </a:xfrm>
          <a:prstGeom prst="rect">
            <a:avLst/>
          </a:prstGeom>
          <a:noFill/>
        </p:spPr>
        <p:txBody>
          <a:bodyPr wrap="none" rtlCol="0">
            <a:spAutoFit/>
          </a:bodyPr>
          <a:lstStyle/>
          <a:p>
            <a:r>
              <a:rPr lang="tr-TR" dirty="0" smtClean="0">
                <a:solidFill>
                  <a:srgbClr val="FF0000"/>
                </a:solidFill>
                <a:latin typeface="Comic Sans MS" panose="030F0702030302020204" pitchFamily="66" charset="0"/>
              </a:rPr>
              <a:t>tüketici</a:t>
            </a:r>
            <a:endParaRPr lang="tr-TR" dirty="0">
              <a:solidFill>
                <a:srgbClr val="FF0000"/>
              </a:solidFill>
              <a:latin typeface="Comic Sans MS" panose="030F0702030302020204" pitchFamily="66" charset="0"/>
            </a:endParaRPr>
          </a:p>
        </p:txBody>
      </p:sp>
      <p:cxnSp>
        <p:nvCxnSpPr>
          <p:cNvPr id="24" name="Düz Ok Bağlayıcısı 23"/>
          <p:cNvCxnSpPr/>
          <p:nvPr/>
        </p:nvCxnSpPr>
        <p:spPr>
          <a:xfrm flipV="1">
            <a:off x="5004048" y="1674293"/>
            <a:ext cx="118708" cy="6025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049102"/>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12622</TotalTime>
  <Words>783</Words>
  <Application>Microsoft Office PowerPoint</Application>
  <PresentationFormat>Ekran Gösterisi (4:3)</PresentationFormat>
  <Paragraphs>122</Paragraphs>
  <Slides>16</Slides>
  <Notes>13</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16</vt:i4>
      </vt:variant>
    </vt:vector>
  </HeadingPairs>
  <TitlesOfParts>
    <vt:vector size="18" baseType="lpstr">
      <vt:lpstr>Dalga Biçimi</vt:lpstr>
      <vt:lpstr>Acrobat Document</vt:lpstr>
      <vt:lpstr>GÜMRÜK VE TİCARET BAKANLIĞI   Tüketicinin Korunması ve  Piyasa Gözetimi Genel Müdürlüğü</vt:lpstr>
      <vt:lpstr>Teknolojinin gelişimindeki hız</vt:lpstr>
      <vt:lpstr>1)Telefonla (WhatsApp, SMS) yapılan alışverişler de mesafeli sözleşme kapsamında değerlendirilecek midir?</vt:lpstr>
      <vt:lpstr>2)Mesafeli yöntemle yapılan bir alışverişte mal tüketiciye ne kadar sürede gönderilmelidir?</vt:lpstr>
      <vt:lpstr>3)Mesafeli sözleşmede tüketicinin malı satıcıya geri göndermesi ile cayma hakkı kullanılmış sayılır mı? Cayma bildiriminin satıcıya ulaşması gerekir mi? Cayma bildirimi Hakem Heyetine yapılabilir mi?</vt:lpstr>
      <vt:lpstr>PowerPoint Sunusu</vt:lpstr>
      <vt:lpstr>5)Cep telefonlarına SIM kart takılması mutat kullanım kapsamında mıdır? Bu tür ürünlerde cayma hakkı kullanılabilir mi?</vt:lpstr>
      <vt:lpstr>6)Mesafeli olarak satın alınan bir ürünün stokta bulunmadığı gerekçesiyle, satış sözleşmesinin satıcı tarafından tek taraflı olarak iptal edilip, bedelin tüketiciye iadesi durumunda tüketicinin hakları nelerdir?</vt:lpstr>
      <vt:lpstr>7)Mesafeli sözleşmede tüketici mağduriyetinden sorumlu olan kimdir? Satıcı, yer sağlayıcı, taşıyıcı?</vt:lpstr>
      <vt:lpstr>7)Mesafeli sözleşmede tüketici mağduriyetinden sorumlu olan kimdir? Satıcı, yer sağlayıcı, taşıyıcı?</vt:lpstr>
      <vt:lpstr>7)Mesafeli sözleşmede tüketici mağduriyetinden sorumlu olan kimdir? Satıcı, yer sağlayıcı, taşıyıcı?</vt:lpstr>
      <vt:lpstr>8)Kapıda ödemeli yöntemle satın alınan mallara ilişkin, tüketicinin önce kargo kutusunu açıp kontrol ederek, duruma göre ödeme yapıp yapmamasının yasal bir dayanağı var mıdır?</vt:lpstr>
      <vt:lpstr>9)Mesafeli yöntemle satın alınan ürünün faturasını düzenleyen ile gönderen farklı ise cayma hakkı kime karşı kullanılacaktır? </vt:lpstr>
      <vt:lpstr>10)Mesafeli sözleşmeye dair fatura veya ön bilgilendirme formu bulunmadığı durumlarda, satıcıya nasıl ulaşılabilecektir? Instagram, Facebook alışverişlerinde durum nasıl olacaktır?</vt:lpstr>
      <vt:lpstr>PowerPoint Sunusu</vt:lpstr>
      <vt:lpstr>PowerPoint Sunusu</vt:lpstr>
    </vt:vector>
  </TitlesOfParts>
  <Company>stb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fatihce</dc:creator>
  <cp:lastModifiedBy>ÖZDEN</cp:lastModifiedBy>
  <cp:revision>756</cp:revision>
  <cp:lastPrinted>2017-12-20T12:49:10Z</cp:lastPrinted>
  <dcterms:created xsi:type="dcterms:W3CDTF">2009-10-23T07:03:43Z</dcterms:created>
  <dcterms:modified xsi:type="dcterms:W3CDTF">2017-12-20T20:50:48Z</dcterms:modified>
</cp:coreProperties>
</file>